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3" r:id="rId2"/>
    <p:sldId id="268" r:id="rId3"/>
    <p:sldId id="265" r:id="rId4"/>
    <p:sldId id="269" r:id="rId5"/>
    <p:sldId id="274" r:id="rId6"/>
    <p:sldId id="275" r:id="rId7"/>
    <p:sldId id="276" r:id="rId8"/>
    <p:sldId id="271" r:id="rId9"/>
    <p:sldId id="27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8"/>
    <p:restoredTop sz="75839" autoAdjust="0"/>
  </p:normalViewPr>
  <p:slideViewPr>
    <p:cSldViewPr snapToGrid="0" snapToObjects="1">
      <p:cViewPr varScale="1">
        <p:scale>
          <a:sx n="84" d="100"/>
          <a:sy n="84" d="100"/>
        </p:scale>
        <p:origin x="2448"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18A7F5-7824-004E-BF6C-37410AA32632}" type="datetimeFigureOut">
              <a:rPr lang="en-US" smtClean="0"/>
              <a:t>1/31/22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65D04A-C30D-1549-B145-A3464799B9C3}" type="slidenum">
              <a:rPr lang="en-US" smtClean="0"/>
              <a:t>‹#›</a:t>
            </a:fld>
            <a:endParaRPr lang="en-US"/>
          </a:p>
        </p:txBody>
      </p:sp>
    </p:spTree>
    <p:extLst>
      <p:ext uri="{BB962C8B-B14F-4D97-AF65-F5344CB8AC3E}">
        <p14:creationId xmlns:p14="http://schemas.microsoft.com/office/powerpoint/2010/main" val="1353923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a:t>
            </a:r>
            <a:r>
              <a:rPr lang="en-US" i="1" dirty="0"/>
              <a:t>Readiness Self-Assessment</a:t>
            </a:r>
            <a:r>
              <a:rPr lang="en-US" dirty="0"/>
              <a:t> document – briefly review document</a:t>
            </a:r>
          </a:p>
        </p:txBody>
      </p:sp>
      <p:sp>
        <p:nvSpPr>
          <p:cNvPr id="4" name="Slide Number Placeholder 3"/>
          <p:cNvSpPr>
            <a:spLocks noGrp="1"/>
          </p:cNvSpPr>
          <p:nvPr>
            <p:ph type="sldNum" sz="quarter" idx="10"/>
          </p:nvPr>
        </p:nvSpPr>
        <p:spPr/>
        <p:txBody>
          <a:bodyPr/>
          <a:lstStyle/>
          <a:p>
            <a:fld id="{D7488D06-3984-456C-B641-5F7ADD8A1274}" type="slidenum">
              <a:rPr lang="en-US" smtClean="0"/>
              <a:t>2</a:t>
            </a:fld>
            <a:endParaRPr lang="en-US"/>
          </a:p>
        </p:txBody>
      </p:sp>
    </p:spTree>
    <p:extLst>
      <p:ext uri="{BB962C8B-B14F-4D97-AF65-F5344CB8AC3E}">
        <p14:creationId xmlns:p14="http://schemas.microsoft.com/office/powerpoint/2010/main" val="173103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Accredited </a:t>
            </a:r>
            <a:r>
              <a:rPr lang="mr-IN" dirty="0"/>
              <a:t>–</a:t>
            </a:r>
            <a:r>
              <a:rPr lang="en-US" dirty="0"/>
              <a:t> school</a:t>
            </a:r>
            <a:r>
              <a:rPr lang="en-US" baseline="0" dirty="0"/>
              <a:t> will still be assigned 1 or more Improvement Priorities (note:  Improvement Priorities are distinct from the accreditation status.)</a:t>
            </a:r>
          </a:p>
          <a:p>
            <a:endParaRPr lang="en-US" baseline="0" dirty="0"/>
          </a:p>
          <a:p>
            <a:r>
              <a:rPr lang="en-US" baseline="0" dirty="0"/>
              <a:t>Accredited on Advisement, Accredited Warned, and Accredited on Probation</a:t>
            </a:r>
          </a:p>
          <a:p>
            <a:pPr marL="171450" indent="-171450">
              <a:buFont typeface="Arial" charset="0"/>
              <a:buChar char="•"/>
            </a:pPr>
            <a:r>
              <a:rPr lang="en-US" baseline="0" dirty="0"/>
              <a:t>Sub-categories of Accredited status that a school could receive if the Engagement Review team finds deficiencies related to standards requirements</a:t>
            </a:r>
          </a:p>
          <a:p>
            <a:pPr marL="171450" indent="-171450">
              <a:buFont typeface="Arial" charset="0"/>
              <a:buChar char="•"/>
            </a:pPr>
            <a:r>
              <a:rPr lang="en-US" baseline="0" dirty="0"/>
              <a:t>School is still accredited (public status) </a:t>
            </a:r>
            <a:r>
              <a:rPr lang="mr-IN" baseline="0" dirty="0"/>
              <a:t>–</a:t>
            </a:r>
            <a:r>
              <a:rPr lang="en-US" baseline="0" dirty="0"/>
              <a:t> Advisement, Warned, and Probation are internal designations so that ICAA and the school will know the school has specific actions (described in the school’s assigned Improvement Priorities) that it must take (Note:  Some authorities may require us to release this information to them.)</a:t>
            </a:r>
          </a:p>
          <a:p>
            <a:pPr marL="171450" indent="-171450">
              <a:buFont typeface="Arial" charset="0"/>
              <a:buChar char="•"/>
            </a:pPr>
            <a:r>
              <a:rPr lang="en-US" baseline="0" dirty="0"/>
              <a:t>If school makes sufficient progress (most of the time, within a year) on the required action(s), the designation may be removed or the school moved up a level</a:t>
            </a:r>
          </a:p>
          <a:p>
            <a:pPr marL="171450" indent="-171450">
              <a:buFont typeface="Arial" charset="0"/>
              <a:buChar char="•"/>
            </a:pPr>
            <a:r>
              <a:rPr lang="en-US" baseline="0" dirty="0"/>
              <a:t>If a school makes insufficient progress, it may be moved down a level</a:t>
            </a:r>
          </a:p>
          <a:p>
            <a:pPr marL="171450" indent="-171450">
              <a:buFont typeface="Arial" charset="0"/>
              <a:buChar char="•"/>
            </a:pPr>
            <a:r>
              <a:rPr lang="en-US" baseline="0" dirty="0"/>
              <a:t>Insufficient progress made at the Probation level may lead to the school being dropped from accreditation</a:t>
            </a:r>
            <a:endParaRPr lang="en-US" dirty="0"/>
          </a:p>
        </p:txBody>
      </p:sp>
      <p:sp>
        <p:nvSpPr>
          <p:cNvPr id="4" name="Slide Number Placeholder 3"/>
          <p:cNvSpPr>
            <a:spLocks noGrp="1"/>
          </p:cNvSpPr>
          <p:nvPr>
            <p:ph type="sldNum" sz="quarter" idx="10"/>
          </p:nvPr>
        </p:nvSpPr>
        <p:spPr/>
        <p:txBody>
          <a:bodyPr/>
          <a:lstStyle/>
          <a:p>
            <a:fld id="{1265D04A-C30D-1549-B145-A3464799B9C3}" type="slidenum">
              <a:rPr lang="en-US" smtClean="0"/>
              <a:t>3</a:t>
            </a:fld>
            <a:endParaRPr lang="en-US"/>
          </a:p>
        </p:txBody>
      </p:sp>
    </p:spTree>
    <p:extLst>
      <p:ext uri="{BB962C8B-B14F-4D97-AF65-F5344CB8AC3E}">
        <p14:creationId xmlns:p14="http://schemas.microsoft.com/office/powerpoint/2010/main" val="209941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a:t>
            </a:r>
            <a:r>
              <a:rPr lang="en-US" i="1" dirty="0"/>
              <a:t>Readiness Self-Assessment</a:t>
            </a:r>
            <a:r>
              <a:rPr lang="en-US" dirty="0"/>
              <a:t> document – briefly review document</a:t>
            </a:r>
          </a:p>
        </p:txBody>
      </p:sp>
      <p:sp>
        <p:nvSpPr>
          <p:cNvPr id="4" name="Slide Number Placeholder 3"/>
          <p:cNvSpPr>
            <a:spLocks noGrp="1"/>
          </p:cNvSpPr>
          <p:nvPr>
            <p:ph type="sldNum" sz="quarter" idx="10"/>
          </p:nvPr>
        </p:nvSpPr>
        <p:spPr/>
        <p:txBody>
          <a:bodyPr/>
          <a:lstStyle/>
          <a:p>
            <a:fld id="{D7488D06-3984-456C-B641-5F7ADD8A1274}" type="slidenum">
              <a:rPr lang="en-US" smtClean="0"/>
              <a:t>4</a:t>
            </a:fld>
            <a:endParaRPr lang="en-US"/>
          </a:p>
        </p:txBody>
      </p:sp>
    </p:spTree>
    <p:extLst>
      <p:ext uri="{BB962C8B-B14F-4D97-AF65-F5344CB8AC3E}">
        <p14:creationId xmlns:p14="http://schemas.microsoft.com/office/powerpoint/2010/main" val="239193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a:t>
            </a:r>
            <a:r>
              <a:rPr lang="en-US" i="1" dirty="0"/>
              <a:t>Readiness Self-Assessment</a:t>
            </a:r>
            <a:r>
              <a:rPr lang="en-US" dirty="0"/>
              <a:t> document – briefly review document</a:t>
            </a:r>
          </a:p>
        </p:txBody>
      </p:sp>
      <p:sp>
        <p:nvSpPr>
          <p:cNvPr id="4" name="Slide Number Placeholder 3"/>
          <p:cNvSpPr>
            <a:spLocks noGrp="1"/>
          </p:cNvSpPr>
          <p:nvPr>
            <p:ph type="sldNum" sz="quarter" idx="10"/>
          </p:nvPr>
        </p:nvSpPr>
        <p:spPr/>
        <p:txBody>
          <a:bodyPr/>
          <a:lstStyle/>
          <a:p>
            <a:fld id="{D7488D06-3984-456C-B641-5F7ADD8A1274}" type="slidenum">
              <a:rPr lang="en-US" smtClean="0"/>
              <a:t>5</a:t>
            </a:fld>
            <a:endParaRPr lang="en-US"/>
          </a:p>
        </p:txBody>
      </p:sp>
    </p:spTree>
    <p:extLst>
      <p:ext uri="{BB962C8B-B14F-4D97-AF65-F5344CB8AC3E}">
        <p14:creationId xmlns:p14="http://schemas.microsoft.com/office/powerpoint/2010/main" val="2464832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ICAA Review Committees are composed of official representatives from ICAA accredited schools that have already been through the ICAA accreditation process</a:t>
            </a:r>
          </a:p>
          <a:p>
            <a:endParaRPr lang="en-US" dirty="0"/>
          </a:p>
          <a:p>
            <a:r>
              <a:rPr lang="en-US" dirty="0"/>
              <a:t>This review process typically takes place during the ICAA Accreditation Hearings each June.</a:t>
            </a:r>
          </a:p>
        </p:txBody>
      </p:sp>
      <p:sp>
        <p:nvSpPr>
          <p:cNvPr id="4" name="Slide Number Placeholder 3"/>
          <p:cNvSpPr>
            <a:spLocks noGrp="1"/>
          </p:cNvSpPr>
          <p:nvPr>
            <p:ph type="sldNum" sz="quarter" idx="10"/>
          </p:nvPr>
        </p:nvSpPr>
        <p:spPr/>
        <p:txBody>
          <a:bodyPr/>
          <a:lstStyle/>
          <a:p>
            <a:fld id="{D7488D06-3984-456C-B641-5F7ADD8A1274}" type="slidenum">
              <a:rPr lang="en-US" smtClean="0"/>
              <a:t>6</a:t>
            </a:fld>
            <a:endParaRPr lang="en-US"/>
          </a:p>
        </p:txBody>
      </p:sp>
    </p:spTree>
    <p:extLst>
      <p:ext uri="{BB962C8B-B14F-4D97-AF65-F5344CB8AC3E}">
        <p14:creationId xmlns:p14="http://schemas.microsoft.com/office/powerpoint/2010/main" val="1261102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ICAA Commission for Accreditation is the only body that can officially award the accreditation status to a school.</a:t>
            </a:r>
          </a:p>
          <a:p>
            <a:endParaRPr lang="en-US" dirty="0"/>
          </a:p>
          <a:p>
            <a:r>
              <a:rPr lang="en-US" dirty="0"/>
              <a:t>The Commission is composed of 12-15 Commissioners who are elected by the ICAA Delegate Assembly of accredited schools.  Except for 2 Commissioners who are elected as Public Members at-Large, all other  Commissioners are elected from ICAA accredited schools.  </a:t>
            </a:r>
          </a:p>
          <a:p>
            <a:endParaRPr lang="en-US" dirty="0"/>
          </a:p>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7</a:t>
            </a:fld>
            <a:endParaRPr lang="en-US"/>
          </a:p>
        </p:txBody>
      </p:sp>
    </p:spTree>
    <p:extLst>
      <p:ext uri="{BB962C8B-B14F-4D97-AF65-F5344CB8AC3E}">
        <p14:creationId xmlns:p14="http://schemas.microsoft.com/office/powerpoint/2010/main" val="2026971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8</a:t>
            </a:fld>
            <a:endParaRPr lang="en-US"/>
          </a:p>
        </p:txBody>
      </p:sp>
    </p:spTree>
    <p:extLst>
      <p:ext uri="{BB962C8B-B14F-4D97-AF65-F5344CB8AC3E}">
        <p14:creationId xmlns:p14="http://schemas.microsoft.com/office/powerpoint/2010/main" val="720895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9</a:t>
            </a:fld>
            <a:endParaRPr lang="en-US"/>
          </a:p>
        </p:txBody>
      </p:sp>
    </p:spTree>
    <p:extLst>
      <p:ext uri="{BB962C8B-B14F-4D97-AF65-F5344CB8AC3E}">
        <p14:creationId xmlns:p14="http://schemas.microsoft.com/office/powerpoint/2010/main" val="2865344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1F1CC1-4627-D04D-88D0-3786B843E82C}" type="datetimeFigureOut">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753861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1F1CC1-4627-D04D-88D0-3786B843E82C}" type="datetimeFigureOut">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37480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1F1CC1-4627-D04D-88D0-3786B843E82C}" type="datetimeFigureOut">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215088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1F1CC1-4627-D04D-88D0-3786B843E82C}" type="datetimeFigureOut">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26809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1F1CC1-4627-D04D-88D0-3786B843E82C}" type="datetimeFigureOut">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246581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1F1CC1-4627-D04D-88D0-3786B843E82C}" type="datetimeFigureOut">
              <a:rPr lang="en-US" smtClean="0"/>
              <a:t>1/31/22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1281545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1F1CC1-4627-D04D-88D0-3786B843E82C}" type="datetimeFigureOut">
              <a:rPr lang="en-US" smtClean="0"/>
              <a:t>1/31/22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29264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1F1CC1-4627-D04D-88D0-3786B843E82C}" type="datetimeFigureOut">
              <a:rPr lang="en-US" smtClean="0"/>
              <a:t>1/31/22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316403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F1CC1-4627-D04D-88D0-3786B843E82C}" type="datetimeFigureOut">
              <a:rPr lang="en-US" smtClean="0"/>
              <a:t>1/31/22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493009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1F1CC1-4627-D04D-88D0-3786B843E82C}" type="datetimeFigureOut">
              <a:rPr lang="en-US" smtClean="0"/>
              <a:t>1/31/22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3225683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1F1CC1-4627-D04D-88D0-3786B843E82C}" type="datetimeFigureOut">
              <a:rPr lang="en-US" smtClean="0"/>
              <a:t>1/31/22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D5072-8F21-C44D-B41F-FF79C33771E2}" type="slidenum">
              <a:rPr lang="en-US" smtClean="0"/>
              <a:t>‹#›</a:t>
            </a:fld>
            <a:endParaRPr lang="en-US"/>
          </a:p>
        </p:txBody>
      </p:sp>
    </p:spTree>
    <p:extLst>
      <p:ext uri="{BB962C8B-B14F-4D97-AF65-F5344CB8AC3E}">
        <p14:creationId xmlns:p14="http://schemas.microsoft.com/office/powerpoint/2010/main" val="43342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F1CC1-4627-D04D-88D0-3786B843E82C}" type="datetimeFigureOut">
              <a:rPr lang="en-US" smtClean="0"/>
              <a:t>1/31/22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D5072-8F21-C44D-B41F-FF79C33771E2}" type="slidenum">
              <a:rPr lang="en-US" smtClean="0"/>
              <a:t>‹#›</a:t>
            </a:fld>
            <a:endParaRPr lang="en-US"/>
          </a:p>
        </p:txBody>
      </p:sp>
    </p:spTree>
    <p:extLst>
      <p:ext uri="{BB962C8B-B14F-4D97-AF65-F5344CB8AC3E}">
        <p14:creationId xmlns:p14="http://schemas.microsoft.com/office/powerpoint/2010/main" val="1870548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87" y="4740829"/>
            <a:ext cx="9160500" cy="2193371"/>
            <a:chOff x="1587" y="4740829"/>
            <a:chExt cx="9160500" cy="2193371"/>
          </a:xfrm>
        </p:grpSpPr>
        <p:pic>
          <p:nvPicPr>
            <p:cNvPr id="5" name="Picture 6"/>
            <p:cNvPicPr>
              <a:picLocks noChangeAspect="1" noChangeArrowheads="1"/>
            </p:cNvPicPr>
            <p:nvPr/>
          </p:nvPicPr>
          <p:blipFill>
            <a:blip r:embed="rId2"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2"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1232362" y="1667030"/>
            <a:ext cx="7251041" cy="1914370"/>
          </a:xfrm>
          <a:prstGeom prst="rect">
            <a:avLst/>
          </a:prstGeom>
          <a:noFill/>
          <a:effectLst/>
        </p:spPr>
        <p:txBody>
          <a:bodyPr wrap="square" rtlCol="0">
            <a:spAutoFit/>
          </a:bodyPr>
          <a:lstStyle/>
          <a:p>
            <a:pPr algn="ctr"/>
            <a:endParaRPr lang="en-US" sz="32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Goudy Old Style" pitchFamily="18" charset="0"/>
            </a:endParaRPr>
          </a:p>
          <a:p>
            <a:pPr algn="ctr">
              <a:lnSpc>
                <a:spcPct val="90000"/>
              </a:lnSpc>
            </a:pPr>
            <a:r>
              <a:rPr lang="en-US" sz="4800" b="1" dirty="0"/>
              <a:t>Accreditation Status Determination</a:t>
            </a:r>
          </a:p>
        </p:txBody>
      </p:sp>
      <p:sp>
        <p:nvSpPr>
          <p:cNvPr id="10" name="TextBox 9"/>
          <p:cNvSpPr txBox="1"/>
          <p:nvPr/>
        </p:nvSpPr>
        <p:spPr>
          <a:xfrm>
            <a:off x="2819400" y="84892"/>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152400" y="120110"/>
            <a:ext cx="1079962" cy="2013490"/>
          </a:xfrm>
          <a:prstGeom prst="rect">
            <a:avLst/>
          </a:prstGeom>
          <a:noFill/>
          <a:ln w="9525">
            <a:noFill/>
            <a:miter lim="800000"/>
            <a:headEnd/>
            <a:tailEnd/>
          </a:ln>
        </p:spPr>
      </p:pic>
    </p:spTree>
    <p:extLst>
      <p:ext uri="{BB962C8B-B14F-4D97-AF65-F5344CB8AC3E}">
        <p14:creationId xmlns:p14="http://schemas.microsoft.com/office/powerpoint/2010/main" val="64223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867399"/>
            <a:ext cx="9160500" cy="1066801"/>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491386"/>
            <a:ext cx="8229600" cy="4375997"/>
          </a:xfrm>
          <a:prstGeom prst="rect">
            <a:avLst/>
          </a:prstGeom>
        </p:spPr>
        <p:txBody>
          <a:bodyPr/>
          <a:lstStyle/>
          <a:p>
            <a:pPr marL="342900" marR="0" lvl="0" indent="-342900" algn="l" defTabSz="914400" rtl="0" eaLnBrk="1" fontAlgn="auto" latinLnBrk="0" hangingPunct="1">
              <a:lnSpc>
                <a:spcPct val="100000"/>
              </a:lnSpc>
              <a:spcAft>
                <a:spcPts val="1200"/>
              </a:spcAft>
              <a:buClrTx/>
              <a:buSzTx/>
              <a:buFont typeface="Arial" pitchFamily="34" charset="0"/>
              <a:buChar char="•"/>
              <a:tabLst/>
              <a:defRPr/>
            </a:pPr>
            <a:r>
              <a:rPr lang="en-US" sz="3000" dirty="0"/>
              <a:t>Accreditation status following the External Review visit will be determined by objective criteria based on the school’s performance levels across standards.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Exceptions may be made in unusual circumstances in which the school needs to take more immediate action (e.g. student safety issues, non-compliance with legal requirements, etc.)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530872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3298" y="0"/>
            <a:ext cx="7479101" cy="1242203"/>
          </a:xfrm>
        </p:spPr>
        <p:txBody>
          <a:bodyPr anchor="ctr">
            <a:normAutofit fontScale="90000"/>
          </a:bodyPr>
          <a:lstStyle/>
          <a:p>
            <a:pPr lvl="0" algn="l"/>
            <a:r>
              <a:rPr lang="en-US" b="1" dirty="0"/>
              <a:t>Possible Status Levels Following an External Review Visit</a:t>
            </a:r>
            <a:endParaRPr lang="en-US" dirty="0"/>
          </a:p>
        </p:txBody>
      </p:sp>
      <p:sp>
        <p:nvSpPr>
          <p:cNvPr id="3" name="Subtitle 2"/>
          <p:cNvSpPr>
            <a:spLocks noGrp="1"/>
          </p:cNvSpPr>
          <p:nvPr>
            <p:ph type="subTitle" idx="1"/>
          </p:nvPr>
        </p:nvSpPr>
        <p:spPr>
          <a:xfrm>
            <a:off x="534839" y="1858920"/>
            <a:ext cx="8313366" cy="3596484"/>
          </a:xfrm>
        </p:spPr>
        <p:txBody>
          <a:bodyPr>
            <a:normAutofit/>
          </a:bodyPr>
          <a:lstStyle/>
          <a:p>
            <a:pPr marL="457200" indent="-457200" algn="l">
              <a:buFont typeface="Arial" charset="0"/>
              <a:buChar char="•"/>
            </a:pPr>
            <a:r>
              <a:rPr lang="en-US" sz="3600" dirty="0">
                <a:solidFill>
                  <a:schemeClr val="tx1"/>
                </a:solidFill>
              </a:rPr>
              <a:t>Accredited</a:t>
            </a:r>
          </a:p>
          <a:p>
            <a:pPr marL="914400" lvl="1" indent="-457200" algn="l">
              <a:buFont typeface="Arial" charset="0"/>
              <a:buChar char="•"/>
            </a:pPr>
            <a:r>
              <a:rPr lang="en-US" dirty="0">
                <a:solidFill>
                  <a:schemeClr val="tx1"/>
                </a:solidFill>
              </a:rPr>
              <a:t>Accredited on Advisement</a:t>
            </a:r>
          </a:p>
          <a:p>
            <a:pPr marL="914400" lvl="1" indent="-457200" algn="l">
              <a:buFont typeface="Arial" charset="0"/>
              <a:buChar char="•"/>
            </a:pPr>
            <a:r>
              <a:rPr lang="en-US" dirty="0">
                <a:solidFill>
                  <a:schemeClr val="tx1"/>
                </a:solidFill>
              </a:rPr>
              <a:t>Accredited Warned</a:t>
            </a:r>
          </a:p>
          <a:p>
            <a:pPr marL="914400" lvl="1" indent="-457200" algn="l">
              <a:buFont typeface="Arial" charset="0"/>
              <a:buChar char="•"/>
            </a:pPr>
            <a:r>
              <a:rPr lang="en-US" dirty="0">
                <a:solidFill>
                  <a:schemeClr val="tx1"/>
                </a:solidFill>
              </a:rPr>
              <a:t>Accredited on Probation</a:t>
            </a:r>
          </a:p>
          <a:p>
            <a:pPr lvl="1" algn="l"/>
            <a:endParaRPr lang="en-US" dirty="0">
              <a:solidFill>
                <a:schemeClr val="tx1"/>
              </a:solidFill>
            </a:endParaRPr>
          </a:p>
          <a:p>
            <a:pPr marL="457200" indent="-457200" algn="l">
              <a:buFont typeface="Arial" charset="0"/>
              <a:buChar char="•"/>
            </a:pPr>
            <a:r>
              <a:rPr lang="en-US" dirty="0">
                <a:solidFill>
                  <a:schemeClr val="tx1"/>
                </a:solidFill>
              </a:rPr>
              <a:t>Candidate </a:t>
            </a:r>
          </a:p>
          <a:p>
            <a:pPr algn="l"/>
            <a:endParaRPr lang="en-US" dirty="0">
              <a:solidFill>
                <a:schemeClr val="tx1"/>
              </a:solidFill>
            </a:endParaRPr>
          </a:p>
        </p:txBody>
      </p:sp>
      <p:pic>
        <p:nvPicPr>
          <p:cNvPr id="4" name="Picture 2"/>
          <p:cNvPicPr>
            <a:picLocks noChangeAspect="1" noChangeArrowheads="1"/>
          </p:cNvPicPr>
          <p:nvPr/>
        </p:nvPicPr>
        <p:blipFill>
          <a:blip r:embed="rId3" cstate="print"/>
          <a:srcRect/>
          <a:stretch>
            <a:fillRect/>
          </a:stretch>
        </p:blipFill>
        <p:spPr bwMode="auto">
          <a:xfrm>
            <a:off x="8384875" y="228600"/>
            <a:ext cx="463330" cy="863836"/>
          </a:xfrm>
          <a:prstGeom prst="rect">
            <a:avLst/>
          </a:prstGeom>
          <a:noFill/>
          <a:ln w="9525">
            <a:noFill/>
            <a:miter lim="800000"/>
            <a:headEnd/>
            <a:tailEnd/>
          </a:ln>
        </p:spPr>
      </p:pic>
      <p:grpSp>
        <p:nvGrpSpPr>
          <p:cNvPr id="5" name="Group 4"/>
          <p:cNvGrpSpPr/>
          <p:nvPr/>
        </p:nvGrpSpPr>
        <p:grpSpPr>
          <a:xfrm>
            <a:off x="1587" y="5900468"/>
            <a:ext cx="9160500" cy="1033732"/>
            <a:chOff x="1587" y="4740829"/>
            <a:chExt cx="9160500" cy="1250155"/>
          </a:xfrm>
        </p:grpSpPr>
        <p:pic>
          <p:nvPicPr>
            <p:cNvPr id="6" name="Picture 6"/>
            <p:cNvPicPr>
              <a:picLocks noChangeAspect="1" noChangeArrowheads="1"/>
            </p:cNvPicPr>
            <p:nvPr/>
          </p:nvPicPr>
          <p:blipFill>
            <a:blip r:embed="rId4"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spTree>
    <p:extLst>
      <p:ext uri="{BB962C8B-B14F-4D97-AF65-F5344CB8AC3E}">
        <p14:creationId xmlns:p14="http://schemas.microsoft.com/office/powerpoint/2010/main" val="658359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687395"/>
            <a:ext cx="8229600" cy="399662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The status given by the External Review team is not the official accreditation status.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The findings of the External Review team are then presented to ICAA committees in June.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The committees will then make recommendations for accreditation status to the Commission.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1589751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834296"/>
            <a:ext cx="8229600" cy="3768051"/>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Following the External Review visit, the ER team compiles an Accreditation Report and makes a recommendation regarding the school’s accreditation status.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Since an ER team cannot officially award the accreditation status, this is a recommendation only.</a:t>
            </a: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3865546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867399"/>
            <a:ext cx="9160500" cy="1066801"/>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430686"/>
            <a:ext cx="8229600" cy="443669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The ER team’s Accreditation Report and accreditation recommendation are presented to an ICAA Review Committee.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The Review Committee reviews the findings of the ER team, including the team’s accreditation recommendation for the school.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Based on that review, the Review Committee makes its own recommendation regarding the schools accreditation status.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1451350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867399"/>
            <a:ext cx="9160500" cy="1066801"/>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430682"/>
            <a:ext cx="8229600" cy="443669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A summary of the reviews along with the recommendations regarding the school’s accreditation status are presented to the ICAA Commission for Accreditation for consideration.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Upon consideration of the school’s review and the recommendations from the ER team and the Review Committee, the Commission will by majority vote, officially award the school its official ICAA accreditation status.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3694542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38801"/>
            <a:ext cx="9160500" cy="12954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604962"/>
            <a:ext cx="8229600" cy="3924301"/>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The ICAA accreditation term is for 5 years.</a:t>
            </a:r>
          </a:p>
          <a:p>
            <a:pPr marR="0" lvl="0" algn="l" defTabSz="914400" rtl="0" eaLnBrk="1" fontAlgn="auto" latinLnBrk="0" hangingPunct="1">
              <a:lnSpc>
                <a:spcPct val="100000"/>
              </a:lnSpc>
              <a:spcBef>
                <a:spcPct val="20000"/>
              </a:spcBef>
              <a:spcAft>
                <a:spcPts val="0"/>
              </a:spcAft>
              <a:buClrTx/>
              <a:buSzTx/>
              <a:tabLst/>
              <a:defRPr/>
            </a:pPr>
            <a:endParaRPr lang="en-US" sz="12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If, during the term, the school is awarded “Accredited on Advisement”; “Accredited Warned”; or “Accredited on Probation”, must report its progress on the identified deficiency(</a:t>
            </a:r>
            <a:r>
              <a:rPr lang="en-US" sz="3000" dirty="0" err="1"/>
              <a:t>ies</a:t>
            </a:r>
            <a:r>
              <a:rPr lang="en-US" sz="3000" dirty="0"/>
              <a:t>) each year on its ICAA Annual Report.</a:t>
            </a:r>
          </a:p>
          <a:p>
            <a:pPr marR="0" lvl="0" algn="l" defTabSz="914400" rtl="0" eaLnBrk="1" fontAlgn="auto" latinLnBrk="0" hangingPunct="1">
              <a:lnSpc>
                <a:spcPct val="100000"/>
              </a:lnSpc>
              <a:spcBef>
                <a:spcPct val="20000"/>
              </a:spcBef>
              <a:spcAft>
                <a:spcPts val="0"/>
              </a:spcAft>
              <a:buClrTx/>
              <a:buSzTx/>
              <a:tabLst/>
              <a:defRPr/>
            </a:pPr>
            <a:endParaRPr lang="en-US" sz="3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331108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186488"/>
            <a:ext cx="9160500" cy="747712"/>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62950" y="114300"/>
            <a:ext cx="694805" cy="1295400"/>
          </a:xfrm>
          <a:prstGeom prst="rect">
            <a:avLst/>
          </a:prstGeom>
          <a:noFill/>
          <a:ln w="9525">
            <a:noFill/>
            <a:miter lim="800000"/>
            <a:headEnd/>
            <a:tailEnd/>
          </a:ln>
        </p:spPr>
      </p:pic>
      <p:sp>
        <p:nvSpPr>
          <p:cNvPr id="6"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Accreditation Status Determination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57200" y="1295401"/>
            <a:ext cx="8229600" cy="4891076"/>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If the progress is deemed sufficient, the school may be moved up a level (e.g. “Probation” to “Warned”) or the sub-designation may be removed altogether.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If the progress is deemed insufficient, the school may be moved down a level (e.g. “on Advisement” to “Warned”).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a:t>If a school is ”Accredited on Probation” and the progress is deemed insufficient,  the school may be dropped from accreditation.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223289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282</TotalTime>
  <Words>747</Words>
  <Application>Microsoft Macintosh PowerPoint</Application>
  <PresentationFormat>On-screen Show (4:3)</PresentationFormat>
  <Paragraphs>64</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Rounded MT Bold</vt:lpstr>
      <vt:lpstr>Calibri</vt:lpstr>
      <vt:lpstr>Goudy Old Style</vt:lpstr>
      <vt:lpstr>Office Theme</vt:lpstr>
      <vt:lpstr>PowerPoint Presentation</vt:lpstr>
      <vt:lpstr>PowerPoint Presentation</vt:lpstr>
      <vt:lpstr>Possible Status Levels Following an External Review Visit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Donnie Peal</dc:creator>
  <cp:lastModifiedBy>Donald Peal</cp:lastModifiedBy>
  <cp:revision>32</cp:revision>
  <dcterms:created xsi:type="dcterms:W3CDTF">2013-09-03T17:35:47Z</dcterms:created>
  <dcterms:modified xsi:type="dcterms:W3CDTF">2022-02-01T02:21:40Z</dcterms:modified>
</cp:coreProperties>
</file>