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8" r:id="rId2"/>
    <p:sldId id="259" r:id="rId3"/>
    <p:sldId id="292" r:id="rId4"/>
    <p:sldId id="301" r:id="rId5"/>
    <p:sldId id="305" r:id="rId6"/>
    <p:sldId id="306" r:id="rId7"/>
    <p:sldId id="293" r:id="rId8"/>
    <p:sldId id="302" r:id="rId9"/>
    <p:sldId id="307" r:id="rId10"/>
    <p:sldId id="294" r:id="rId11"/>
    <p:sldId id="295" r:id="rId12"/>
    <p:sldId id="30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71679"/>
  </p:normalViewPr>
  <p:slideViewPr>
    <p:cSldViewPr snapToGrid="0" snapToObjects="1">
      <p:cViewPr varScale="1">
        <p:scale>
          <a:sx n="79" d="100"/>
          <a:sy n="79" d="100"/>
        </p:scale>
        <p:origin x="1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E9C4B-1F5F-7140-AB09-AA1FE6B8ED07}" type="datetimeFigureOut">
              <a:rPr lang="en-US" smtClean="0"/>
              <a:t>1/31/22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701CD-035F-8D41-952B-F6B751EA5FDD}" type="slidenum">
              <a:rPr lang="en-US" smtClean="0"/>
              <a:t>‹#›</a:t>
            </a:fld>
            <a:endParaRPr lang="en-US" dirty="0"/>
          </a:p>
        </p:txBody>
      </p:sp>
    </p:spTree>
    <p:extLst>
      <p:ext uri="{BB962C8B-B14F-4D97-AF65-F5344CB8AC3E}">
        <p14:creationId xmlns:p14="http://schemas.microsoft.com/office/powerpoint/2010/main" val="3425019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We will be using the </a:t>
            </a:r>
            <a:r>
              <a:rPr lang="en-US" i="1" baseline="0" dirty="0"/>
              <a:t>Self-Assessment Guide </a:t>
            </a:r>
            <a:r>
              <a:rPr lang="en-US" i="0" baseline="0" dirty="0"/>
              <a:t>which contains</a:t>
            </a:r>
            <a:r>
              <a:rPr lang="en-US" i="1" baseline="0" dirty="0"/>
              <a:t> </a:t>
            </a:r>
            <a:r>
              <a:rPr lang="en-US" i="0" baseline="0" dirty="0"/>
              <a:t>the ICAA Assurances and the ICAA Standards organized into 4 Domains:  Cultural Context Domain, Leadership Capacity Domain, Learning Capacity Domain</a:t>
            </a:r>
            <a:r>
              <a:rPr lang="en-US" i="1" baseline="0" dirty="0"/>
              <a:t>, </a:t>
            </a:r>
            <a:r>
              <a:rPr lang="en-US" i="0" baseline="0" dirty="0"/>
              <a:t>and the Resource Capacity Domain</a:t>
            </a:r>
            <a:r>
              <a:rPr lang="en-US" i="1" baseline="0" dirty="0"/>
              <a:t>.</a:t>
            </a:r>
            <a:r>
              <a:rPr lang="en-US" i="0" baseline="0" dirty="0"/>
              <a:t>  This is designed for PK-12 schools.  There is one other similar document (also on the flashdrives that were passed around).  It is for stand-alone Early Childhood institutions.  The primary difference is that some K-12 Standards have been adjusted or removed because they don’t relate to Early Childhood (e.g. achievement testing).</a:t>
            </a:r>
            <a:endParaRPr lang="en-US" i="1" baseline="0" dirty="0"/>
          </a:p>
          <a:p>
            <a:endParaRPr lang="en-US" i="1" baseline="0" dirty="0"/>
          </a:p>
          <a:p>
            <a:r>
              <a:rPr lang="en-US" i="0" baseline="0" dirty="0"/>
              <a:t>Both documents are also available in Spanish</a:t>
            </a:r>
          </a:p>
        </p:txBody>
      </p:sp>
      <p:sp>
        <p:nvSpPr>
          <p:cNvPr id="4" name="Slide Number Placeholder 3"/>
          <p:cNvSpPr>
            <a:spLocks noGrp="1"/>
          </p:cNvSpPr>
          <p:nvPr>
            <p:ph type="sldNum" sz="quarter" idx="10"/>
          </p:nvPr>
        </p:nvSpPr>
        <p:spPr/>
        <p:txBody>
          <a:bodyPr/>
          <a:lstStyle/>
          <a:p>
            <a:fld id="{FD99B8EB-7C58-A04F-8858-27A1405BA5D5}" type="slidenum">
              <a:rPr lang="en-US" smtClean="0"/>
              <a:t>1</a:t>
            </a:fld>
            <a:endParaRPr lang="en-US" dirty="0"/>
          </a:p>
        </p:txBody>
      </p:sp>
    </p:spTree>
    <p:extLst>
      <p:ext uri="{BB962C8B-B14F-4D97-AF65-F5344CB8AC3E}">
        <p14:creationId xmlns:p14="http://schemas.microsoft.com/office/powerpoint/2010/main" val="371993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11</a:t>
            </a:fld>
            <a:endParaRPr lang="en-US" dirty="0"/>
          </a:p>
        </p:txBody>
      </p:sp>
    </p:spTree>
    <p:extLst>
      <p:ext uri="{BB962C8B-B14F-4D97-AF65-F5344CB8AC3E}">
        <p14:creationId xmlns:p14="http://schemas.microsoft.com/office/powerpoint/2010/main" val="378142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12</a:t>
            </a:fld>
            <a:endParaRPr lang="en-US" dirty="0"/>
          </a:p>
        </p:txBody>
      </p:sp>
    </p:spTree>
    <p:extLst>
      <p:ext uri="{BB962C8B-B14F-4D97-AF65-F5344CB8AC3E}">
        <p14:creationId xmlns:p14="http://schemas.microsoft.com/office/powerpoint/2010/main" val="71721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3</a:t>
            </a:fld>
            <a:endParaRPr lang="en-US" dirty="0"/>
          </a:p>
        </p:txBody>
      </p:sp>
    </p:spTree>
    <p:extLst>
      <p:ext uri="{BB962C8B-B14F-4D97-AF65-F5344CB8AC3E}">
        <p14:creationId xmlns:p14="http://schemas.microsoft.com/office/powerpoint/2010/main" val="139723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4</a:t>
            </a:fld>
            <a:endParaRPr lang="en-US" dirty="0"/>
          </a:p>
        </p:txBody>
      </p:sp>
    </p:spTree>
    <p:extLst>
      <p:ext uri="{BB962C8B-B14F-4D97-AF65-F5344CB8AC3E}">
        <p14:creationId xmlns:p14="http://schemas.microsoft.com/office/powerpoint/2010/main" val="230105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representative sample of a typical ER visit schedule</a:t>
            </a:r>
          </a:p>
        </p:txBody>
      </p:sp>
      <p:sp>
        <p:nvSpPr>
          <p:cNvPr id="4" name="Slide Number Placeholder 3"/>
          <p:cNvSpPr>
            <a:spLocks noGrp="1"/>
          </p:cNvSpPr>
          <p:nvPr>
            <p:ph type="sldNum" sz="quarter" idx="10"/>
          </p:nvPr>
        </p:nvSpPr>
        <p:spPr/>
        <p:txBody>
          <a:bodyPr/>
          <a:lstStyle/>
          <a:p>
            <a:fld id="{FD99B8EB-7C58-A04F-8858-27A1405BA5D5}" type="slidenum">
              <a:rPr lang="en-US" smtClean="0"/>
              <a:t>5</a:t>
            </a:fld>
            <a:endParaRPr lang="en-US" dirty="0"/>
          </a:p>
        </p:txBody>
      </p:sp>
    </p:spTree>
    <p:extLst>
      <p:ext uri="{BB962C8B-B14F-4D97-AF65-F5344CB8AC3E}">
        <p14:creationId xmlns:p14="http://schemas.microsoft.com/office/powerpoint/2010/main" val="138693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6</a:t>
            </a:fld>
            <a:endParaRPr lang="en-US" dirty="0"/>
          </a:p>
        </p:txBody>
      </p:sp>
    </p:spTree>
    <p:extLst>
      <p:ext uri="{BB962C8B-B14F-4D97-AF65-F5344CB8AC3E}">
        <p14:creationId xmlns:p14="http://schemas.microsoft.com/office/powerpoint/2010/main" val="183702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7</a:t>
            </a:fld>
            <a:endParaRPr lang="en-US" dirty="0"/>
          </a:p>
        </p:txBody>
      </p:sp>
    </p:spTree>
    <p:extLst>
      <p:ext uri="{BB962C8B-B14F-4D97-AF65-F5344CB8AC3E}">
        <p14:creationId xmlns:p14="http://schemas.microsoft.com/office/powerpoint/2010/main" val="1797046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8</a:t>
            </a:fld>
            <a:endParaRPr lang="en-US" dirty="0"/>
          </a:p>
        </p:txBody>
      </p:sp>
    </p:spTree>
    <p:extLst>
      <p:ext uri="{BB962C8B-B14F-4D97-AF65-F5344CB8AC3E}">
        <p14:creationId xmlns:p14="http://schemas.microsoft.com/office/powerpoint/2010/main" val="3389223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9</a:t>
            </a:fld>
            <a:endParaRPr lang="en-US" dirty="0"/>
          </a:p>
        </p:txBody>
      </p:sp>
    </p:spTree>
    <p:extLst>
      <p:ext uri="{BB962C8B-B14F-4D97-AF65-F5344CB8AC3E}">
        <p14:creationId xmlns:p14="http://schemas.microsoft.com/office/powerpoint/2010/main" val="476230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9B8EB-7C58-A04F-8858-27A1405BA5D5}" type="slidenum">
              <a:rPr lang="en-US" smtClean="0"/>
              <a:t>10</a:t>
            </a:fld>
            <a:endParaRPr lang="en-US" dirty="0"/>
          </a:p>
        </p:txBody>
      </p:sp>
    </p:spTree>
    <p:extLst>
      <p:ext uri="{BB962C8B-B14F-4D97-AF65-F5344CB8AC3E}">
        <p14:creationId xmlns:p14="http://schemas.microsoft.com/office/powerpoint/2010/main" val="59964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F412-FABA-0A42-BE34-6AF5551F4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7A818-1926-004A-B3A8-DB8C9589CD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4EDEB3-3A39-9E42-AC24-F3A849D49767}"/>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5" name="Footer Placeholder 4">
            <a:extLst>
              <a:ext uri="{FF2B5EF4-FFF2-40B4-BE49-F238E27FC236}">
                <a16:creationId xmlns:a16="http://schemas.microsoft.com/office/drawing/2014/main" id="{AAD13223-1BB9-DC4A-84EC-C97D49442F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CE6A6B-00A5-FC4F-846E-488817D9694E}"/>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2671109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10FF-1750-A344-B60B-7AD82000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92DF49-9F90-2140-A6E9-78CB45DDAD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3B5D1-038A-1940-9B77-DE4B8DC4413A}"/>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5" name="Footer Placeholder 4">
            <a:extLst>
              <a:ext uri="{FF2B5EF4-FFF2-40B4-BE49-F238E27FC236}">
                <a16:creationId xmlns:a16="http://schemas.microsoft.com/office/drawing/2014/main" id="{80985FE3-B09E-274C-A139-E415F21673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0C3B61-F6F0-4646-921A-DCCDDEF40E8E}"/>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379970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8F0283-9639-A14B-B19F-7D66396AE5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A6721A-1731-2344-B972-62FA250633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EC28A-6630-BB41-B58F-ABD8336BA8A8}"/>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5" name="Footer Placeholder 4">
            <a:extLst>
              <a:ext uri="{FF2B5EF4-FFF2-40B4-BE49-F238E27FC236}">
                <a16:creationId xmlns:a16="http://schemas.microsoft.com/office/drawing/2014/main" id="{5B6DF3B3-3FC4-3F44-AEB4-4FD7F6C8EE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310353-9814-5741-9434-A23C0AE6AB07}"/>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243030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5BA-0D11-334B-9223-373D9D7E8D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8161C0-F199-A247-B169-4067B1F3A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BB774-E0FD-F143-9FEA-04B4D99FFA5E}"/>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5" name="Footer Placeholder 4">
            <a:extLst>
              <a:ext uri="{FF2B5EF4-FFF2-40B4-BE49-F238E27FC236}">
                <a16:creationId xmlns:a16="http://schemas.microsoft.com/office/drawing/2014/main" id="{B494E184-D5A3-1149-9587-1CEFB4842C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DE92E-FB34-5940-8B32-F70BF64A3200}"/>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179565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7026-2949-8B4F-B4D3-DCE6A1A45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E98E45-9B4B-2C42-A9A8-688EEAA26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3C95C-5026-2C4B-9C0B-9C7BB498EEF3}"/>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5" name="Footer Placeholder 4">
            <a:extLst>
              <a:ext uri="{FF2B5EF4-FFF2-40B4-BE49-F238E27FC236}">
                <a16:creationId xmlns:a16="http://schemas.microsoft.com/office/drawing/2014/main" id="{013232C4-0477-174B-B5DC-D20FBB422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D387FF-C6DF-5546-8133-635980912C7D}"/>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39379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6B93-C132-1940-9B78-6A6E80DD09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6406A8-FAEE-4C4F-8B19-1B405C8F5D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45EC9B-A465-E147-844F-F48A7D229F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A081CB-6629-7844-95BE-2BFD051095D2}"/>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6" name="Footer Placeholder 5">
            <a:extLst>
              <a:ext uri="{FF2B5EF4-FFF2-40B4-BE49-F238E27FC236}">
                <a16:creationId xmlns:a16="http://schemas.microsoft.com/office/drawing/2014/main" id="{94AB067C-BBA3-2C48-A150-EE837FA7CE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5A7AD9-B9D7-A847-AC80-610745315271}"/>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247290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455D-9B44-7C41-9C3A-2CE8C49D93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A6C22-E700-A945-B385-49DCCE3DC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AE804E-B99C-DB4A-8CFB-67B7B29BD5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309CCA-6269-C949-A686-8040697CF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31EDDB-EF87-A840-8456-9E346B22B5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1EE706-88A3-3C4E-A550-68BC3F8D14D6}"/>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8" name="Footer Placeholder 7">
            <a:extLst>
              <a:ext uri="{FF2B5EF4-FFF2-40B4-BE49-F238E27FC236}">
                <a16:creationId xmlns:a16="http://schemas.microsoft.com/office/drawing/2014/main" id="{D0E6D844-0526-CB47-808F-1472D684FB6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FADE01-0E30-4644-889D-53B4BCB7DAFE}"/>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58975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F4BA-2057-D147-8058-206D18290D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90520-A698-D94A-821B-2E8FEA590AF8}"/>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4" name="Footer Placeholder 3">
            <a:extLst>
              <a:ext uri="{FF2B5EF4-FFF2-40B4-BE49-F238E27FC236}">
                <a16:creationId xmlns:a16="http://schemas.microsoft.com/office/drawing/2014/main" id="{C89EE0F9-953A-D840-9D32-64F7D42B3B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789CCF-5CDD-0C49-95DD-2B3A08E2A8A7}"/>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246277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AFBFF-DA3F-5140-AECE-DB3D2993FA8C}"/>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3" name="Footer Placeholder 2">
            <a:extLst>
              <a:ext uri="{FF2B5EF4-FFF2-40B4-BE49-F238E27FC236}">
                <a16:creationId xmlns:a16="http://schemas.microsoft.com/office/drawing/2014/main" id="{E378E5E9-EC6D-964F-A325-053CAB8BAF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F58B1A-A623-3C4B-8DF7-4B361D80CDB3}"/>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269782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ED73-F43B-5649-BA6B-61EF11ED7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C7E48-D07E-5149-9589-0A52AB60E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FDEC5C-38A4-2744-A77F-70C344640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01F6B-A0D4-BF40-8225-15D5E84F53E1}"/>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6" name="Footer Placeholder 5">
            <a:extLst>
              <a:ext uri="{FF2B5EF4-FFF2-40B4-BE49-F238E27FC236}">
                <a16:creationId xmlns:a16="http://schemas.microsoft.com/office/drawing/2014/main" id="{5FE241F1-C7FA-3642-91F0-ACC4F392EE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E13705-ECAA-A74D-B5D9-CE2CE48D6DAE}"/>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3786921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D241-F8D4-5742-9287-5EA9BE671D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894D53-16F7-A244-A1B5-FFE63B47D3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B2515C-829A-1F48-B264-70ADABDD2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C2B27-B57E-5E49-8813-768FD405056E}"/>
              </a:ext>
            </a:extLst>
          </p:cNvPr>
          <p:cNvSpPr>
            <a:spLocks noGrp="1"/>
          </p:cNvSpPr>
          <p:nvPr>
            <p:ph type="dt" sz="half" idx="10"/>
          </p:nvPr>
        </p:nvSpPr>
        <p:spPr/>
        <p:txBody>
          <a:bodyPr/>
          <a:lstStyle/>
          <a:p>
            <a:fld id="{44A330B8-B822-724E-93AB-AB2254814E43}" type="datetimeFigureOut">
              <a:rPr lang="en-US" smtClean="0"/>
              <a:t>1/31/22</a:t>
            </a:fld>
            <a:endParaRPr lang="en-US" dirty="0"/>
          </a:p>
        </p:txBody>
      </p:sp>
      <p:sp>
        <p:nvSpPr>
          <p:cNvPr id="6" name="Footer Placeholder 5">
            <a:extLst>
              <a:ext uri="{FF2B5EF4-FFF2-40B4-BE49-F238E27FC236}">
                <a16:creationId xmlns:a16="http://schemas.microsoft.com/office/drawing/2014/main" id="{6EE50ED3-0EC9-D14D-89A1-24D83CB854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C2ED15-89C3-2C4B-9A3E-F4EEFD561224}"/>
              </a:ext>
            </a:extLst>
          </p:cNvPr>
          <p:cNvSpPr>
            <a:spLocks noGrp="1"/>
          </p:cNvSpPr>
          <p:nvPr>
            <p:ph type="sldNum" sz="quarter" idx="12"/>
          </p:nvPr>
        </p:nvSpPr>
        <p:spPr/>
        <p:txBody>
          <a:bodyPr/>
          <a:lstStyle/>
          <a:p>
            <a:fld id="{399F0942-DE66-B84B-8D49-6AAFE62A275E}" type="slidenum">
              <a:rPr lang="en-US" smtClean="0"/>
              <a:t>‹#›</a:t>
            </a:fld>
            <a:endParaRPr lang="en-US" dirty="0"/>
          </a:p>
        </p:txBody>
      </p:sp>
    </p:spTree>
    <p:extLst>
      <p:ext uri="{BB962C8B-B14F-4D97-AF65-F5344CB8AC3E}">
        <p14:creationId xmlns:p14="http://schemas.microsoft.com/office/powerpoint/2010/main" val="1349163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150E3-131F-5642-B3B9-1AB488987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99FDDB-D7A9-754D-AC8E-4F592A7EC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E0ADD-534B-7649-B7C2-DAD72C8D4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330B8-B822-724E-93AB-AB2254814E43}" type="datetimeFigureOut">
              <a:rPr lang="en-US" smtClean="0"/>
              <a:t>1/31/22</a:t>
            </a:fld>
            <a:endParaRPr lang="en-US" dirty="0"/>
          </a:p>
        </p:txBody>
      </p:sp>
      <p:sp>
        <p:nvSpPr>
          <p:cNvPr id="5" name="Footer Placeholder 4">
            <a:extLst>
              <a:ext uri="{FF2B5EF4-FFF2-40B4-BE49-F238E27FC236}">
                <a16:creationId xmlns:a16="http://schemas.microsoft.com/office/drawing/2014/main" id="{30EEBD1D-7D64-E64D-9923-7B099DA9C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4A5FCA-F2B0-F14A-834A-9E65C66B8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F0942-DE66-B84B-8D49-6AAFE62A275E}" type="slidenum">
              <a:rPr lang="en-US" smtClean="0"/>
              <a:t>‹#›</a:t>
            </a:fld>
            <a:endParaRPr lang="en-US" dirty="0"/>
          </a:p>
        </p:txBody>
      </p:sp>
    </p:spTree>
    <p:extLst>
      <p:ext uri="{BB962C8B-B14F-4D97-AF65-F5344CB8AC3E}">
        <p14:creationId xmlns:p14="http://schemas.microsoft.com/office/powerpoint/2010/main" val="116249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5247858"/>
            <a:ext cx="12192000" cy="1610142"/>
            <a:chOff x="1587" y="4740829"/>
            <a:chExt cx="9160500" cy="2193371"/>
          </a:xfrm>
        </p:grpSpPr>
        <p:pic>
          <p:nvPicPr>
            <p:cNvPr id="5" name="Picture 6"/>
            <p:cNvPicPr>
              <a:picLocks noChangeAspect="1" noChangeArrowheads="1"/>
            </p:cNvPicPr>
            <p:nvPr/>
          </p:nvPicPr>
          <p:blipFill>
            <a:blip r:embed="rId3" cstate="print"/>
            <a:srcRect l="21896" t="71259" r="21896" b="6282"/>
            <a:stretch>
              <a:fillRect/>
            </a:stretch>
          </p:blipFill>
          <p:spPr bwMode="auto">
            <a:xfrm>
              <a:off x="1587" y="4740873"/>
              <a:ext cx="6856413" cy="2193327"/>
            </a:xfrm>
            <a:prstGeom prst="rect">
              <a:avLst/>
            </a:prstGeom>
            <a:noFill/>
            <a:ln w="9525">
              <a:noFill/>
              <a:miter lim="800000"/>
              <a:headEnd/>
              <a:tailEnd/>
            </a:ln>
          </p:spPr>
        </p:pic>
        <p:pic>
          <p:nvPicPr>
            <p:cNvPr id="6" name="Picture 6"/>
            <p:cNvPicPr>
              <a:picLocks noChangeAspect="1" noChangeArrowheads="1"/>
            </p:cNvPicPr>
            <p:nvPr/>
          </p:nvPicPr>
          <p:blipFill>
            <a:blip r:embed="rId3" cstate="print"/>
            <a:srcRect l="25496" t="71259" r="48743" b="6282"/>
            <a:stretch>
              <a:fillRect/>
            </a:stretch>
          </p:blipFill>
          <p:spPr bwMode="auto">
            <a:xfrm>
              <a:off x="6019800" y="4740829"/>
              <a:ext cx="3142287" cy="2193371"/>
            </a:xfrm>
            <a:prstGeom prst="rect">
              <a:avLst/>
            </a:prstGeom>
            <a:noFill/>
            <a:ln w="9525">
              <a:noFill/>
              <a:miter lim="800000"/>
              <a:headEnd/>
              <a:tailEnd/>
            </a:ln>
          </p:spPr>
        </p:pic>
      </p:grpSp>
      <p:sp>
        <p:nvSpPr>
          <p:cNvPr id="9" name="TextBox 8"/>
          <p:cNvSpPr txBox="1"/>
          <p:nvPr/>
        </p:nvSpPr>
        <p:spPr>
          <a:xfrm>
            <a:off x="1676399" y="2674922"/>
            <a:ext cx="9199581" cy="1446550"/>
          </a:xfrm>
          <a:prstGeom prst="rect">
            <a:avLst/>
          </a:prstGeom>
          <a:noFill/>
          <a:effectLst/>
        </p:spPr>
        <p:txBody>
          <a:bodyPr wrap="square" rtlCol="0">
            <a:spAutoFit/>
          </a:bodyPr>
          <a:lstStyle/>
          <a:p>
            <a:pPr algn="ctr"/>
            <a:r>
              <a:rPr lang="en-US" sz="4400" b="1" dirty="0"/>
              <a:t>Preparing for the External Review Visit</a:t>
            </a:r>
          </a:p>
          <a:p>
            <a:pPr algn="ctr"/>
            <a:endParaRPr lang="en-US" sz="4400" b="1" dirty="0">
              <a:solidFill>
                <a:srgbClr val="C00000"/>
              </a:solidFill>
            </a:endParaRPr>
          </a:p>
        </p:txBody>
      </p:sp>
      <p:sp>
        <p:nvSpPr>
          <p:cNvPr id="10" name="TextBox 9"/>
          <p:cNvSpPr txBox="1"/>
          <p:nvPr/>
        </p:nvSpPr>
        <p:spPr>
          <a:xfrm>
            <a:off x="3733800" y="84892"/>
            <a:ext cx="6934200" cy="677108"/>
          </a:xfrm>
          <a:prstGeom prst="rect">
            <a:avLst/>
          </a:prstGeom>
          <a:noFill/>
        </p:spPr>
        <p:txBody>
          <a:bodyPr wrap="square" rtlCol="0">
            <a:spAutoFit/>
          </a:bodyPr>
          <a:lstStyle/>
          <a:p>
            <a:r>
              <a:rPr lang="en-US" sz="2000" dirty="0">
                <a:solidFill>
                  <a:srgbClr val="C00000"/>
                </a:solidFill>
                <a:latin typeface="Arial Rounded MT Bold" pitchFamily="34" charset="0"/>
              </a:rPr>
              <a:t>International Christian Accreditation Association</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676400" y="120110"/>
            <a:ext cx="1079962" cy="201349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B464523-34EF-445F-9FA4-194349D0FACF}" type="slidenum">
              <a:rPr lang="en-US" smtClean="0"/>
              <a:pPr/>
              <a:t>1</a:t>
            </a:fld>
            <a:endParaRPr lang="en-US" dirty="0"/>
          </a:p>
        </p:txBody>
      </p:sp>
    </p:spTree>
    <p:extLst>
      <p:ext uri="{BB962C8B-B14F-4D97-AF65-F5344CB8AC3E}">
        <p14:creationId xmlns:p14="http://schemas.microsoft.com/office/powerpoint/2010/main" val="335459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69134"/>
            <a:ext cx="12192000" cy="688866"/>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9" name="Content Placeholder 8">
            <a:extLst>
              <a:ext uri="{FF2B5EF4-FFF2-40B4-BE49-F238E27FC236}">
                <a16:creationId xmlns:a16="http://schemas.microsoft.com/office/drawing/2014/main" id="{C31CD98E-8A65-FE44-9D13-7D7531E01E57}"/>
              </a:ext>
            </a:extLst>
          </p:cNvPr>
          <p:cNvSpPr>
            <a:spLocks noGrp="1"/>
          </p:cNvSpPr>
          <p:nvPr>
            <p:ph idx="1"/>
          </p:nvPr>
        </p:nvSpPr>
        <p:spPr>
          <a:xfrm>
            <a:off x="838200" y="1512551"/>
            <a:ext cx="10515600" cy="4707283"/>
          </a:xfrm>
        </p:spPr>
        <p:txBody>
          <a:bodyPr>
            <a:normAutofit fontScale="70000" lnSpcReduction="20000"/>
          </a:bodyPr>
          <a:lstStyle/>
          <a:p>
            <a:r>
              <a:rPr lang="en-US" i="1" dirty="0">
                <a:solidFill>
                  <a:schemeClr val="accent1"/>
                </a:solidFill>
              </a:rPr>
              <a:t>Flights/Travel</a:t>
            </a:r>
          </a:p>
          <a:p>
            <a:pPr lvl="1">
              <a:lnSpc>
                <a:spcPct val="120000"/>
              </a:lnSpc>
              <a:spcBef>
                <a:spcPts val="0"/>
              </a:spcBef>
            </a:pPr>
            <a:r>
              <a:rPr lang="en-US" sz="3100" dirty="0"/>
              <a:t>ICAA recommends that flights be booked for team members at least one month prior to the visit. </a:t>
            </a:r>
          </a:p>
          <a:p>
            <a:pPr marL="457200" lvl="1" indent="0">
              <a:lnSpc>
                <a:spcPct val="120000"/>
              </a:lnSpc>
              <a:spcBef>
                <a:spcPts val="0"/>
              </a:spcBef>
              <a:buNone/>
            </a:pPr>
            <a:endParaRPr lang="en-US" sz="3100" dirty="0"/>
          </a:p>
          <a:p>
            <a:pPr lvl="1">
              <a:lnSpc>
                <a:spcPct val="120000"/>
              </a:lnSpc>
              <a:spcBef>
                <a:spcPts val="0"/>
              </a:spcBef>
            </a:pPr>
            <a:r>
              <a:rPr lang="en-US" sz="3100" dirty="0"/>
              <a:t>ICAA strongly recommends that when booking flights, purchase the travel insurance for the flights. This allows for the school to either switch the flight to another ER member in the instance a member is forced to drop, or for the school to refund their flight purchase altogether. </a:t>
            </a:r>
          </a:p>
          <a:p>
            <a:pPr marL="457200" lvl="1" indent="0">
              <a:lnSpc>
                <a:spcPct val="120000"/>
              </a:lnSpc>
              <a:spcBef>
                <a:spcPts val="0"/>
              </a:spcBef>
              <a:buNone/>
            </a:pPr>
            <a:endParaRPr lang="en-US" sz="3100" dirty="0"/>
          </a:p>
          <a:p>
            <a:pPr lvl="1">
              <a:lnSpc>
                <a:spcPct val="120000"/>
              </a:lnSpc>
              <a:spcBef>
                <a:spcPts val="0"/>
              </a:spcBef>
            </a:pPr>
            <a:r>
              <a:rPr lang="en-US" sz="3100" dirty="0"/>
              <a:t>The school can choose to book all flights and pay for them up front or ask each team member to book his/her own flight and the school reimburse for the cost.</a:t>
            </a:r>
          </a:p>
          <a:p>
            <a:pPr marL="457200" lvl="1" indent="0">
              <a:lnSpc>
                <a:spcPct val="120000"/>
              </a:lnSpc>
              <a:spcBef>
                <a:spcPts val="0"/>
              </a:spcBef>
              <a:buNone/>
            </a:pPr>
            <a:endParaRPr lang="en-US" sz="3100" dirty="0"/>
          </a:p>
          <a:p>
            <a:pPr lvl="1">
              <a:lnSpc>
                <a:spcPct val="120000"/>
              </a:lnSpc>
              <a:spcBef>
                <a:spcPts val="0"/>
              </a:spcBef>
            </a:pPr>
            <a:r>
              <a:rPr lang="en-US" sz="3100" dirty="0"/>
              <a:t>Reimbursement to team members driving in for the visit will be made at the IRS mileage reimbursement rate current at the time of the visit</a:t>
            </a:r>
          </a:p>
          <a:p>
            <a:pPr lvl="1"/>
            <a:endParaRPr lang="en-US" sz="3100" dirty="0">
              <a:highlight>
                <a:srgbClr val="FFFF00"/>
              </a:highlight>
            </a:endParaRPr>
          </a:p>
          <a:p>
            <a:pPr lvl="1"/>
            <a:endParaRPr lang="en-US" dirty="0"/>
          </a:p>
        </p:txBody>
      </p:sp>
      <p:sp>
        <p:nvSpPr>
          <p:cNvPr id="8" name="Slide Number Placeholder 7"/>
          <p:cNvSpPr>
            <a:spLocks noGrp="1"/>
          </p:cNvSpPr>
          <p:nvPr>
            <p:ph type="sldNum" sz="quarter" idx="12"/>
          </p:nvPr>
        </p:nvSpPr>
        <p:spPr/>
        <p:txBody>
          <a:bodyPr/>
          <a:lstStyle/>
          <a:p>
            <a:fld id="{CB464523-34EF-445F-9FA4-194349D0FACF}" type="slidenum">
              <a:rPr lang="en-US" smtClean="0"/>
              <a:pPr/>
              <a:t>10</a:t>
            </a:fld>
            <a:endParaRPr lang="en-US" dirty="0"/>
          </a:p>
        </p:txBody>
      </p:sp>
      <p:sp>
        <p:nvSpPr>
          <p:cNvPr id="10" name="Title 9">
            <a:extLst>
              <a:ext uri="{FF2B5EF4-FFF2-40B4-BE49-F238E27FC236}">
                <a16:creationId xmlns:a16="http://schemas.microsoft.com/office/drawing/2014/main" id="{48336717-EB9B-D741-868B-56F8D4A6E988}"/>
              </a:ext>
            </a:extLst>
          </p:cNvPr>
          <p:cNvSpPr txBox="1">
            <a:spLocks noGrp="1"/>
          </p:cNvSpPr>
          <p:nvPr>
            <p:ph type="title"/>
          </p:nvPr>
        </p:nvSpPr>
        <p:spPr>
          <a:xfrm>
            <a:off x="838200" y="688866"/>
            <a:ext cx="10515600" cy="646331"/>
          </a:xfrm>
          <a:prstGeom prst="rect">
            <a:avLst/>
          </a:prstGeom>
          <a:noFill/>
        </p:spPr>
        <p:txBody>
          <a:bodyPr wrap="square" rtlCol="0">
            <a:spAutoFit/>
          </a:bodyPr>
          <a:lstStyle/>
          <a:p>
            <a:r>
              <a:rPr lang="en-US" sz="4000" b="1" dirty="0">
                <a:effectLst>
                  <a:outerShdw blurRad="38100" dist="38100" dir="2700000" algn="tl">
                    <a:srgbClr val="DDDDDD"/>
                  </a:outerShdw>
                </a:effectLst>
                <a:ea typeface="ＭＳ Ｐゴシック" charset="0"/>
                <a:cs typeface="ＭＳ Ｐゴシック" charset="0"/>
              </a:rPr>
              <a:t>The</a:t>
            </a:r>
            <a:r>
              <a:rPr lang="en-US" sz="4000" b="1" dirty="0">
                <a:solidFill>
                  <a:srgbClr val="BF311A"/>
                </a:solidFill>
                <a:effectLst>
                  <a:outerShdw blurRad="38100" dist="38100" dir="2700000" algn="tl">
                    <a:srgbClr val="DDDDDD"/>
                  </a:outerShdw>
                </a:effectLst>
                <a:ea typeface="ＭＳ Ｐゴシック" charset="0"/>
                <a:cs typeface="ＭＳ Ｐゴシック" charset="0"/>
              </a:rPr>
              <a:t> </a:t>
            </a:r>
            <a:r>
              <a:rPr lang="en-US" sz="4000" b="1" dirty="0">
                <a:effectLst>
                  <a:outerShdw blurRad="38100" dist="38100" dir="2700000" algn="tl">
                    <a:srgbClr val="DDDDDD"/>
                  </a:outerShdw>
                </a:effectLst>
                <a:ea typeface="ＭＳ Ｐゴシック" charset="0"/>
                <a:cs typeface="ＭＳ Ｐゴシック" charset="0"/>
              </a:rPr>
              <a:t>External Review Visit</a:t>
            </a:r>
            <a:endParaRPr lang="en-US" sz="4000" b="1" dirty="0"/>
          </a:p>
        </p:txBody>
      </p:sp>
    </p:spTree>
    <p:extLst>
      <p:ext uri="{BB962C8B-B14F-4D97-AF65-F5344CB8AC3E}">
        <p14:creationId xmlns:p14="http://schemas.microsoft.com/office/powerpoint/2010/main" val="27131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686962"/>
            <a:ext cx="12192000" cy="1171038"/>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9" name="Content Placeholder 8">
            <a:extLst>
              <a:ext uri="{FF2B5EF4-FFF2-40B4-BE49-F238E27FC236}">
                <a16:creationId xmlns:a16="http://schemas.microsoft.com/office/drawing/2014/main" id="{6E9FC2C2-A1E5-2344-B602-2B3221DCAFFB}"/>
              </a:ext>
            </a:extLst>
          </p:cNvPr>
          <p:cNvSpPr>
            <a:spLocks noGrp="1"/>
          </p:cNvSpPr>
          <p:nvPr>
            <p:ph idx="1"/>
          </p:nvPr>
        </p:nvSpPr>
        <p:spPr>
          <a:xfrm>
            <a:off x="838200" y="1508552"/>
            <a:ext cx="10515600" cy="4351338"/>
          </a:xfrm>
        </p:spPr>
        <p:txBody>
          <a:bodyPr/>
          <a:lstStyle/>
          <a:p>
            <a:r>
              <a:rPr lang="en-US" i="1" dirty="0">
                <a:solidFill>
                  <a:schemeClr val="accent1"/>
                </a:solidFill>
              </a:rPr>
              <a:t>Lodging</a:t>
            </a:r>
          </a:p>
          <a:p>
            <a:pPr lvl="1"/>
            <a:r>
              <a:rPr lang="en-US" dirty="0"/>
              <a:t>Schools must book a room for each individual team member. </a:t>
            </a:r>
          </a:p>
          <a:p>
            <a:pPr marL="457200" lvl="1" indent="0">
              <a:buNone/>
            </a:pPr>
            <a:endParaRPr lang="en-US" sz="1600" dirty="0"/>
          </a:p>
          <a:p>
            <a:pPr lvl="1"/>
            <a:r>
              <a:rPr lang="en-US" dirty="0"/>
              <a:t>Hotels must have a meeting room for nightly ER team meetings. </a:t>
            </a:r>
          </a:p>
          <a:p>
            <a:pPr marL="457200" lvl="1" indent="0">
              <a:buNone/>
            </a:pPr>
            <a:endParaRPr lang="en-US" sz="1600" dirty="0"/>
          </a:p>
          <a:p>
            <a:pPr lvl="1"/>
            <a:r>
              <a:rPr lang="en-US" dirty="0"/>
              <a:t>Hotels must be able to provide breakfast each day for ER team members.</a:t>
            </a:r>
          </a:p>
          <a:p>
            <a:pPr lvl="1"/>
            <a:endParaRPr lang="en-US" sz="1600" dirty="0"/>
          </a:p>
          <a:p>
            <a:pPr lvl="1"/>
            <a:r>
              <a:rPr lang="en-US" dirty="0"/>
              <a:t>The quality of the hotel used should be no less than what is typically found at a Holiday Inn Express, Hampton Inn, etc. </a:t>
            </a:r>
          </a:p>
          <a:p>
            <a:pPr marL="457200" lvl="1" indent="0">
              <a:buNone/>
            </a:pPr>
            <a:endParaRPr lang="en-US" sz="1600" dirty="0"/>
          </a:p>
          <a:p>
            <a:pPr lvl="1"/>
            <a:r>
              <a:rPr lang="en-US" dirty="0"/>
              <a:t>Schools must plan for lunch and dinner meals for the team (breakfast should be included at the hotel).</a:t>
            </a:r>
          </a:p>
          <a:p>
            <a:pPr lvl="1"/>
            <a:endParaRPr lang="en-US" dirty="0">
              <a:highlight>
                <a:srgbClr val="FFFF00"/>
              </a:highlight>
            </a:endParaRPr>
          </a:p>
          <a:p>
            <a:pPr lvl="1"/>
            <a:endParaRPr lang="en-US" dirty="0">
              <a:highlight>
                <a:srgbClr val="FFFF00"/>
              </a:highlight>
            </a:endParaRPr>
          </a:p>
          <a:p>
            <a:pPr lvl="1"/>
            <a:endParaRPr lang="en-US" dirty="0">
              <a:highlight>
                <a:srgbClr val="FFFF00"/>
              </a:highlight>
            </a:endParaRPr>
          </a:p>
          <a:p>
            <a:pPr lvl="1"/>
            <a:endParaRPr lang="en-US" dirty="0">
              <a:highlight>
                <a:srgbClr val="FFFF00"/>
              </a:highlight>
            </a:endParaRPr>
          </a:p>
          <a:p>
            <a:pPr lvl="1"/>
            <a:endParaRPr lang="en-US" dirty="0"/>
          </a:p>
        </p:txBody>
      </p:sp>
      <p:sp>
        <p:nvSpPr>
          <p:cNvPr id="8" name="Slide Number Placeholder 7"/>
          <p:cNvSpPr>
            <a:spLocks noGrp="1"/>
          </p:cNvSpPr>
          <p:nvPr>
            <p:ph type="sldNum" sz="quarter" idx="12"/>
          </p:nvPr>
        </p:nvSpPr>
        <p:spPr/>
        <p:txBody>
          <a:bodyPr/>
          <a:lstStyle/>
          <a:p>
            <a:fld id="{CB464523-34EF-445F-9FA4-194349D0FACF}" type="slidenum">
              <a:rPr lang="en-US" smtClean="0"/>
              <a:pPr/>
              <a:t>11</a:t>
            </a:fld>
            <a:endParaRPr lang="en-US" dirty="0"/>
          </a:p>
        </p:txBody>
      </p:sp>
      <p:sp>
        <p:nvSpPr>
          <p:cNvPr id="10" name="Title 9">
            <a:extLst>
              <a:ext uri="{FF2B5EF4-FFF2-40B4-BE49-F238E27FC236}">
                <a16:creationId xmlns:a16="http://schemas.microsoft.com/office/drawing/2014/main" id="{CEC3C2F4-EF54-074A-B1B7-33BE6A0FB328}"/>
              </a:ext>
            </a:extLst>
          </p:cNvPr>
          <p:cNvSpPr txBox="1">
            <a:spLocks noGrp="1"/>
          </p:cNvSpPr>
          <p:nvPr>
            <p:ph type="title"/>
          </p:nvPr>
        </p:nvSpPr>
        <p:spPr>
          <a:xfrm>
            <a:off x="838200" y="704741"/>
            <a:ext cx="10515600" cy="646331"/>
          </a:xfrm>
          <a:prstGeom prst="rect">
            <a:avLst/>
          </a:prstGeom>
          <a:noFill/>
        </p:spPr>
        <p:txBody>
          <a:bodyPr wrap="square" rtlCol="0">
            <a:spAutoFit/>
          </a:bodyPr>
          <a:lstStyle/>
          <a:p>
            <a:r>
              <a:rPr lang="en-US" sz="4000" b="1" dirty="0">
                <a:effectLst>
                  <a:outerShdw blurRad="38100" dist="38100" dir="2700000" algn="tl">
                    <a:srgbClr val="DDDDDD"/>
                  </a:outerShdw>
                </a:effectLst>
                <a:ea typeface="ＭＳ Ｐゴシック" charset="0"/>
                <a:cs typeface="ＭＳ Ｐゴシック" charset="0"/>
              </a:rPr>
              <a:t>The</a:t>
            </a:r>
            <a:r>
              <a:rPr lang="en-US" sz="4000" b="1" dirty="0">
                <a:solidFill>
                  <a:srgbClr val="BF311A"/>
                </a:solidFill>
                <a:effectLst>
                  <a:outerShdw blurRad="38100" dist="38100" dir="2700000" algn="tl">
                    <a:srgbClr val="DDDDDD"/>
                  </a:outerShdw>
                </a:effectLst>
                <a:ea typeface="ＭＳ Ｐゴシック" charset="0"/>
                <a:cs typeface="ＭＳ Ｐゴシック" charset="0"/>
              </a:rPr>
              <a:t> </a:t>
            </a:r>
            <a:r>
              <a:rPr lang="en-US" sz="4000" b="1" dirty="0">
                <a:effectLst>
                  <a:outerShdw blurRad="38100" dist="38100" dir="2700000" algn="tl">
                    <a:srgbClr val="DDDDDD"/>
                  </a:outerShdw>
                </a:effectLst>
                <a:ea typeface="ＭＳ Ｐゴシック" charset="0"/>
                <a:cs typeface="ＭＳ Ｐゴシック" charset="0"/>
              </a:rPr>
              <a:t>External Review Visit</a:t>
            </a:r>
            <a:endParaRPr lang="en-US" sz="4000" b="1" dirty="0"/>
          </a:p>
        </p:txBody>
      </p:sp>
    </p:spTree>
    <p:extLst>
      <p:ext uri="{BB962C8B-B14F-4D97-AF65-F5344CB8AC3E}">
        <p14:creationId xmlns:p14="http://schemas.microsoft.com/office/powerpoint/2010/main" val="420881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19732"/>
            <a:ext cx="12192000" cy="775212"/>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9" name="Content Placeholder 8">
            <a:extLst>
              <a:ext uri="{FF2B5EF4-FFF2-40B4-BE49-F238E27FC236}">
                <a16:creationId xmlns:a16="http://schemas.microsoft.com/office/drawing/2014/main" id="{6E9FC2C2-A1E5-2344-B602-2B3221DCAFFB}"/>
              </a:ext>
            </a:extLst>
          </p:cNvPr>
          <p:cNvSpPr>
            <a:spLocks noGrp="1"/>
          </p:cNvSpPr>
          <p:nvPr>
            <p:ph idx="1"/>
          </p:nvPr>
        </p:nvSpPr>
        <p:spPr>
          <a:xfrm>
            <a:off x="838200" y="1587663"/>
            <a:ext cx="10515600" cy="4351338"/>
          </a:xfrm>
        </p:spPr>
        <p:txBody>
          <a:bodyPr>
            <a:normAutofit fontScale="92500" lnSpcReduction="10000"/>
          </a:bodyPr>
          <a:lstStyle/>
          <a:p>
            <a:r>
              <a:rPr lang="en-US" i="1" dirty="0">
                <a:solidFill>
                  <a:schemeClr val="accent1"/>
                </a:solidFill>
              </a:rPr>
              <a:t>Additional Considerations</a:t>
            </a:r>
          </a:p>
          <a:p>
            <a:pPr lvl="1">
              <a:lnSpc>
                <a:spcPct val="110000"/>
              </a:lnSpc>
              <a:spcBef>
                <a:spcPts val="0"/>
              </a:spcBef>
            </a:pPr>
            <a:r>
              <a:rPr lang="en-US" dirty="0"/>
              <a:t>If the school is church sponsored, the team will need to arrive by Saturday afternoon and they will leave on Tuesday. </a:t>
            </a:r>
          </a:p>
          <a:p>
            <a:pPr marL="457200" lvl="1" indent="0">
              <a:lnSpc>
                <a:spcPct val="110000"/>
              </a:lnSpc>
              <a:spcBef>
                <a:spcPts val="0"/>
              </a:spcBef>
              <a:buNone/>
            </a:pPr>
            <a:endParaRPr lang="en-US" sz="1600" dirty="0"/>
          </a:p>
          <a:p>
            <a:pPr lvl="1">
              <a:lnSpc>
                <a:spcPct val="110000"/>
              </a:lnSpc>
              <a:spcBef>
                <a:spcPts val="0"/>
              </a:spcBef>
            </a:pPr>
            <a:r>
              <a:rPr lang="en-US" dirty="0"/>
              <a:t>If the school is not church sponsored, the team will arrive on Sunday and leave on Tuesday</a:t>
            </a:r>
          </a:p>
          <a:p>
            <a:pPr marL="457200" lvl="1" indent="0">
              <a:lnSpc>
                <a:spcPct val="110000"/>
              </a:lnSpc>
              <a:spcBef>
                <a:spcPts val="0"/>
              </a:spcBef>
              <a:buNone/>
            </a:pPr>
            <a:endParaRPr lang="en-US" sz="1600" dirty="0"/>
          </a:p>
          <a:p>
            <a:pPr lvl="1">
              <a:lnSpc>
                <a:spcPct val="110000"/>
              </a:lnSpc>
              <a:spcBef>
                <a:spcPts val="0"/>
              </a:spcBef>
            </a:pPr>
            <a:r>
              <a:rPr lang="en-US" dirty="0"/>
              <a:t>Note: International schools will follow a different schedule that the school will craft in conjunction with the Lead Evaluator.</a:t>
            </a:r>
          </a:p>
          <a:p>
            <a:pPr marL="457200" lvl="1" indent="0">
              <a:lnSpc>
                <a:spcPct val="110000"/>
              </a:lnSpc>
              <a:spcBef>
                <a:spcPts val="0"/>
              </a:spcBef>
              <a:buNone/>
            </a:pPr>
            <a:endParaRPr lang="en-US" sz="1600" dirty="0"/>
          </a:p>
          <a:p>
            <a:pPr lvl="1">
              <a:lnSpc>
                <a:spcPct val="110000"/>
              </a:lnSpc>
              <a:spcBef>
                <a:spcPts val="0"/>
              </a:spcBef>
            </a:pPr>
            <a:r>
              <a:rPr lang="en-US" dirty="0"/>
              <a:t>For all visits, team members can begin leaving on Tuesday after 12 pm. The Lead Evaluator may need to stay until 4 pm to ensure the final report is written and visit results are delivered to the school. </a:t>
            </a:r>
          </a:p>
        </p:txBody>
      </p:sp>
      <p:sp>
        <p:nvSpPr>
          <p:cNvPr id="8" name="Slide Number Placeholder 7"/>
          <p:cNvSpPr>
            <a:spLocks noGrp="1"/>
          </p:cNvSpPr>
          <p:nvPr>
            <p:ph type="sldNum" sz="quarter" idx="12"/>
          </p:nvPr>
        </p:nvSpPr>
        <p:spPr/>
        <p:txBody>
          <a:bodyPr/>
          <a:lstStyle/>
          <a:p>
            <a:fld id="{CB464523-34EF-445F-9FA4-194349D0FACF}" type="slidenum">
              <a:rPr lang="en-US" smtClean="0"/>
              <a:pPr/>
              <a:t>12</a:t>
            </a:fld>
            <a:endParaRPr lang="en-US" dirty="0"/>
          </a:p>
        </p:txBody>
      </p:sp>
      <p:sp>
        <p:nvSpPr>
          <p:cNvPr id="10" name="Title 9">
            <a:extLst>
              <a:ext uri="{FF2B5EF4-FFF2-40B4-BE49-F238E27FC236}">
                <a16:creationId xmlns:a16="http://schemas.microsoft.com/office/drawing/2014/main" id="{CEC3C2F4-EF54-074A-B1B7-33BE6A0FB328}"/>
              </a:ext>
            </a:extLst>
          </p:cNvPr>
          <p:cNvSpPr txBox="1">
            <a:spLocks noGrp="1"/>
          </p:cNvSpPr>
          <p:nvPr>
            <p:ph type="title"/>
          </p:nvPr>
        </p:nvSpPr>
        <p:spPr>
          <a:xfrm>
            <a:off x="838200" y="704741"/>
            <a:ext cx="10515600" cy="646331"/>
          </a:xfrm>
          <a:prstGeom prst="rect">
            <a:avLst/>
          </a:prstGeom>
          <a:noFill/>
        </p:spPr>
        <p:txBody>
          <a:bodyPr wrap="square" rtlCol="0">
            <a:spAutoFit/>
          </a:bodyPr>
          <a:lstStyle/>
          <a:p>
            <a:r>
              <a:rPr lang="en-US" sz="4000" b="1" dirty="0">
                <a:effectLst>
                  <a:outerShdw blurRad="38100" dist="38100" dir="2700000" algn="tl">
                    <a:srgbClr val="DDDDDD"/>
                  </a:outerShdw>
                </a:effectLst>
                <a:ea typeface="ＭＳ Ｐゴシック" charset="0"/>
                <a:cs typeface="ＭＳ Ｐゴシック" charset="0"/>
              </a:rPr>
              <a:t>The</a:t>
            </a:r>
            <a:r>
              <a:rPr lang="en-US" sz="4000" b="1" dirty="0">
                <a:solidFill>
                  <a:srgbClr val="BF311A"/>
                </a:solidFill>
                <a:effectLst>
                  <a:outerShdw blurRad="38100" dist="38100" dir="2700000" algn="tl">
                    <a:srgbClr val="DDDDDD"/>
                  </a:outerShdw>
                </a:effectLst>
                <a:ea typeface="ＭＳ Ｐゴシック" charset="0"/>
                <a:cs typeface="ＭＳ Ｐゴシック" charset="0"/>
              </a:rPr>
              <a:t> </a:t>
            </a:r>
            <a:r>
              <a:rPr lang="en-US" sz="4000" b="1" dirty="0">
                <a:effectLst>
                  <a:outerShdw blurRad="38100" dist="38100" dir="2700000" algn="tl">
                    <a:srgbClr val="DDDDDD"/>
                  </a:outerShdw>
                </a:effectLst>
                <a:ea typeface="ＭＳ Ｐゴシック" charset="0"/>
                <a:cs typeface="ＭＳ Ｐゴシック" charset="0"/>
              </a:rPr>
              <a:t>External Review Visit</a:t>
            </a:r>
            <a:endParaRPr lang="en-US" sz="4000" b="1" dirty="0"/>
          </a:p>
        </p:txBody>
      </p:sp>
    </p:spTree>
    <p:extLst>
      <p:ext uri="{BB962C8B-B14F-4D97-AF65-F5344CB8AC3E}">
        <p14:creationId xmlns:p14="http://schemas.microsoft.com/office/powerpoint/2010/main" val="13386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614558"/>
            <a:ext cx="12192000" cy="1250155"/>
            <a:chOff x="1587" y="4740829"/>
            <a:chExt cx="9160500" cy="1250155"/>
          </a:xfrm>
        </p:grpSpPr>
        <p:pic>
          <p:nvPicPr>
            <p:cNvPr id="3" name="Picture 6"/>
            <p:cNvPicPr>
              <a:picLocks noChangeAspect="1" noChangeArrowheads="1"/>
            </p:cNvPicPr>
            <p:nvPr/>
          </p:nvPicPr>
          <p:blipFill>
            <a:blip r:embed="rId2"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2"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3" cstate="print"/>
          <a:srcRect/>
          <a:stretch>
            <a:fillRect/>
          </a:stretch>
        </p:blipFill>
        <p:spPr bwMode="auto">
          <a:xfrm>
            <a:off x="9677401" y="228600"/>
            <a:ext cx="694805" cy="1295400"/>
          </a:xfrm>
          <a:prstGeom prst="rect">
            <a:avLst/>
          </a:prstGeom>
          <a:noFill/>
          <a:ln w="9525">
            <a:noFill/>
            <a:miter lim="800000"/>
            <a:headEnd/>
            <a:tailEnd/>
          </a:ln>
        </p:spPr>
      </p:pic>
      <p:sp>
        <p:nvSpPr>
          <p:cNvPr id="6" name="Rectangle 2"/>
          <p:cNvSpPr txBox="1">
            <a:spLocks noChangeArrowheads="1"/>
          </p:cNvSpPr>
          <p:nvPr/>
        </p:nvSpPr>
        <p:spPr>
          <a:xfrm>
            <a:off x="1524000" y="320040"/>
            <a:ext cx="7391400" cy="670560"/>
          </a:xfrm>
          <a:prstGeom prst="rect">
            <a:avLst/>
          </a:prstGeom>
        </p:spPr>
        <p:txBody>
          <a:bodyPr vert="horz" lIns="91440" tIns="45720" rIns="91440" bIns="45720" rtlCol="0" anchor="ctr">
            <a:noAutofit/>
          </a:bodyPr>
          <a:lstStyle/>
          <a:p>
            <a:pPr>
              <a:spcBef>
                <a:spcPct val="0"/>
              </a:spcBef>
              <a:defRPr/>
            </a:pPr>
            <a:r>
              <a:rPr lang="en-US" sz="4000" b="1" dirty="0">
                <a:latin typeface="+mj-lt"/>
                <a:ea typeface="+mj-ea"/>
                <a:cs typeface="+mj-cs"/>
              </a:rPr>
              <a:t>Five - Year Accreditation Term </a:t>
            </a:r>
            <a:endParaRPr lang="en-US" sz="4000" b="1" dirty="0">
              <a:solidFill>
                <a:srgbClr val="FF0000"/>
              </a:solidFill>
              <a:latin typeface="+mj-lt"/>
              <a:ea typeface="+mj-ea"/>
              <a:cs typeface="+mj-cs"/>
            </a:endParaRPr>
          </a:p>
        </p:txBody>
      </p:sp>
      <p:sp>
        <p:nvSpPr>
          <p:cNvPr id="7" name="Oval 3"/>
          <p:cNvSpPr txBox="1">
            <a:spLocks noChangeArrowheads="1"/>
          </p:cNvSpPr>
          <p:nvPr/>
        </p:nvSpPr>
        <p:spPr>
          <a:xfrm>
            <a:off x="4191001" y="2133600"/>
            <a:ext cx="2409825" cy="2235200"/>
          </a:xfrm>
          <a:prstGeom prst="ellipse">
            <a:avLst/>
          </a:prstGeom>
          <a:solidFill>
            <a:srgbClr val="004EA6"/>
          </a:solidFill>
          <a:ln>
            <a:solidFill>
              <a:schemeClr val="tx1"/>
            </a:solidFill>
            <a:round/>
          </a:ln>
        </p:spPr>
        <p:txBody>
          <a:bodyPr vert="horz" lIns="91436" tIns="45718" rIns="91436" bIns="45718" rtlCol="0" anchor="ctr">
            <a:normAutofit fontScale="77500" lnSpcReduction="20000"/>
          </a:bodyPr>
          <a:lstStyle/>
          <a:p>
            <a:pPr marL="342900" indent="-342900" algn="ctr">
              <a:lnSpc>
                <a:spcPct val="90000"/>
              </a:lnSpc>
              <a:spcBef>
                <a:spcPct val="20000"/>
              </a:spcBef>
              <a:defRPr/>
            </a:pPr>
            <a:r>
              <a:rPr lang="en-US" sz="2400" b="1" i="1" dirty="0">
                <a:solidFill>
                  <a:schemeClr val="bg1"/>
                </a:solidFill>
              </a:rPr>
              <a:t>Constantly</a:t>
            </a:r>
          </a:p>
          <a:p>
            <a:pPr marL="342900" indent="-342900" algn="ctr">
              <a:lnSpc>
                <a:spcPct val="90000"/>
              </a:lnSpc>
              <a:spcBef>
                <a:spcPct val="20000"/>
              </a:spcBef>
              <a:defRPr/>
            </a:pPr>
            <a:r>
              <a:rPr lang="en-US" sz="3600" b="1" i="1" dirty="0">
                <a:solidFill>
                  <a:schemeClr val="bg1"/>
                </a:solidFill>
              </a:rPr>
              <a:t>Assess</a:t>
            </a:r>
          </a:p>
          <a:p>
            <a:pPr marL="342900" indent="-342900" algn="ctr">
              <a:lnSpc>
                <a:spcPct val="90000"/>
              </a:lnSpc>
              <a:spcBef>
                <a:spcPct val="20000"/>
              </a:spcBef>
              <a:defRPr/>
            </a:pPr>
            <a:r>
              <a:rPr lang="en-US" sz="3600" b="1" i="1" dirty="0">
                <a:solidFill>
                  <a:schemeClr val="bg1"/>
                </a:solidFill>
              </a:rPr>
              <a:t>Learn</a:t>
            </a:r>
          </a:p>
          <a:p>
            <a:pPr marL="342900" indent="-342900" algn="ctr">
              <a:lnSpc>
                <a:spcPct val="90000"/>
              </a:lnSpc>
              <a:spcBef>
                <a:spcPct val="20000"/>
              </a:spcBef>
              <a:defRPr/>
            </a:pPr>
            <a:r>
              <a:rPr lang="en-US" sz="3600" b="1" i="1" dirty="0">
                <a:solidFill>
                  <a:schemeClr val="bg1"/>
                </a:solidFill>
              </a:rPr>
              <a:t>Improve</a:t>
            </a:r>
          </a:p>
        </p:txBody>
      </p:sp>
      <p:sp>
        <p:nvSpPr>
          <p:cNvPr id="8" name="Text Box 6"/>
          <p:cNvSpPr txBox="1">
            <a:spLocks noChangeArrowheads="1"/>
          </p:cNvSpPr>
          <p:nvPr/>
        </p:nvSpPr>
        <p:spPr bwMode="auto">
          <a:xfrm>
            <a:off x="6477000" y="3962400"/>
            <a:ext cx="1905000" cy="1006613"/>
          </a:xfrm>
          <a:prstGeom prst="rect">
            <a:avLst/>
          </a:prstGeom>
          <a:noFill/>
          <a:ln w="9525">
            <a:noFill/>
            <a:miter lim="800000"/>
            <a:headEnd/>
            <a:tailEnd/>
          </a:ln>
        </p:spPr>
        <p:txBody>
          <a:bodyPr wrap="square" lIns="82479" tIns="41239" rIns="82479" bIns="41239">
            <a:spAutoFit/>
          </a:bodyPr>
          <a:lstStyle/>
          <a:p>
            <a:pPr algn="ctr" defTabSz="825500" eaLnBrk="0" hangingPunct="0"/>
            <a:r>
              <a:rPr lang="en-US" sz="2000" b="1" dirty="0">
                <a:latin typeface="Calibri" pitchFamily="34" charset="0"/>
                <a:ea typeface="ＭＳ Ｐゴシック" pitchFamily="43" charset="-128"/>
              </a:rPr>
              <a:t>Host an</a:t>
            </a:r>
            <a:endParaRPr lang="en-US" sz="2000" b="1" strike="sngStrike" dirty="0">
              <a:latin typeface="Calibri" pitchFamily="34" charset="0"/>
              <a:ea typeface="ＭＳ Ｐゴシック" pitchFamily="43" charset="-128"/>
            </a:endParaRPr>
          </a:p>
          <a:p>
            <a:pPr algn="ctr" defTabSz="825500" eaLnBrk="0" hangingPunct="0"/>
            <a:r>
              <a:rPr lang="en-US" sz="2000" b="1" dirty="0">
                <a:latin typeface="Calibri" pitchFamily="34" charset="0"/>
                <a:ea typeface="ＭＳ Ｐゴシック" pitchFamily="43" charset="-128"/>
              </a:rPr>
              <a:t>External Review Visit Team</a:t>
            </a:r>
          </a:p>
        </p:txBody>
      </p:sp>
      <p:sp>
        <p:nvSpPr>
          <p:cNvPr id="9" name="Text Box 7"/>
          <p:cNvSpPr txBox="1">
            <a:spLocks noChangeArrowheads="1"/>
          </p:cNvSpPr>
          <p:nvPr/>
        </p:nvSpPr>
        <p:spPr bwMode="auto">
          <a:xfrm>
            <a:off x="2743200" y="3714811"/>
            <a:ext cx="1676400" cy="1006613"/>
          </a:xfrm>
          <a:prstGeom prst="rect">
            <a:avLst/>
          </a:prstGeom>
          <a:noFill/>
          <a:ln w="9525">
            <a:noFill/>
            <a:miter lim="800000"/>
            <a:headEnd/>
            <a:tailEnd/>
          </a:ln>
        </p:spPr>
        <p:txBody>
          <a:bodyPr wrap="square" lIns="82479" tIns="41239" rIns="82479" bIns="41239">
            <a:spAutoFit/>
          </a:bodyPr>
          <a:lstStyle/>
          <a:p>
            <a:pPr algn="ctr" defTabSz="825500" eaLnBrk="0" hangingPunct="0"/>
            <a:r>
              <a:rPr lang="en-US" sz="2000" b="1" dirty="0">
                <a:latin typeface="Calibri" pitchFamily="34" charset="0"/>
                <a:ea typeface="ＭＳ Ｐゴシック" pitchFamily="43" charset="-128"/>
              </a:rPr>
              <a:t>Submit</a:t>
            </a:r>
          </a:p>
          <a:p>
            <a:pPr algn="ctr" defTabSz="825500" eaLnBrk="0" hangingPunct="0"/>
            <a:r>
              <a:rPr lang="en-US" sz="2000" b="1" dirty="0">
                <a:latin typeface="Calibri" pitchFamily="34" charset="0"/>
                <a:ea typeface="ＭＳ Ｐゴシック" pitchFamily="43" charset="-128"/>
              </a:rPr>
              <a:t>ICAA Annual Report</a:t>
            </a:r>
            <a:endParaRPr lang="en-US" sz="2000" b="1" dirty="0">
              <a:solidFill>
                <a:schemeClr val="folHlink"/>
              </a:solidFill>
              <a:latin typeface="Calibri" pitchFamily="34" charset="0"/>
              <a:ea typeface="ＭＳ Ｐゴシック" pitchFamily="43" charset="-128"/>
            </a:endParaRPr>
          </a:p>
        </p:txBody>
      </p:sp>
      <p:sp>
        <p:nvSpPr>
          <p:cNvPr id="10" name="Text Box 8"/>
          <p:cNvSpPr txBox="1">
            <a:spLocks noChangeArrowheads="1"/>
          </p:cNvSpPr>
          <p:nvPr/>
        </p:nvSpPr>
        <p:spPr bwMode="auto">
          <a:xfrm>
            <a:off x="3790315" y="1143474"/>
            <a:ext cx="3591560" cy="698837"/>
          </a:xfrm>
          <a:prstGeom prst="rect">
            <a:avLst/>
          </a:prstGeom>
          <a:noFill/>
          <a:ln w="9525">
            <a:noFill/>
            <a:miter lim="800000"/>
            <a:headEnd/>
            <a:tailEnd/>
          </a:ln>
        </p:spPr>
        <p:txBody>
          <a:bodyPr wrap="square" lIns="82479" tIns="41239" rIns="82479" bIns="41239">
            <a:spAutoFit/>
          </a:bodyPr>
          <a:lstStyle/>
          <a:p>
            <a:pPr algn="ctr" defTabSz="825500" eaLnBrk="0" hangingPunct="0"/>
            <a:r>
              <a:rPr lang="en-US" sz="2000" b="1" dirty="0">
                <a:latin typeface="Calibri" pitchFamily="34" charset="0"/>
                <a:ea typeface="ＭＳ Ｐゴシック" pitchFamily="43" charset="-128"/>
              </a:rPr>
              <a:t>Internal Review:  </a:t>
            </a:r>
          </a:p>
          <a:p>
            <a:pPr algn="ctr" defTabSz="825500" eaLnBrk="0" hangingPunct="0"/>
            <a:r>
              <a:rPr lang="en-US" sz="2000" b="1" dirty="0">
                <a:latin typeface="Calibri" pitchFamily="34" charset="0"/>
                <a:ea typeface="ＭＳ Ｐゴシック" pitchFamily="43" charset="-128"/>
              </a:rPr>
              <a:t>Self-Assessment</a:t>
            </a:r>
            <a:endParaRPr lang="en-US" b="1" dirty="0">
              <a:solidFill>
                <a:schemeClr val="folHlink"/>
              </a:solidFill>
              <a:latin typeface="Calibri" pitchFamily="34" charset="0"/>
              <a:ea typeface="ＭＳ Ｐゴシック" pitchFamily="43" charset="-128"/>
            </a:endParaRPr>
          </a:p>
        </p:txBody>
      </p:sp>
      <p:sp>
        <p:nvSpPr>
          <p:cNvPr id="11" name="AutoShape 13"/>
          <p:cNvSpPr>
            <a:spLocks noChangeArrowheads="1"/>
          </p:cNvSpPr>
          <p:nvPr/>
        </p:nvSpPr>
        <p:spPr bwMode="auto">
          <a:xfrm rot="-269621">
            <a:off x="7000752" y="2155033"/>
            <a:ext cx="614680" cy="1722967"/>
          </a:xfrm>
          <a:prstGeom prst="curvedLeftArrow">
            <a:avLst>
              <a:gd name="adj1" fmla="val 56061"/>
              <a:gd name="adj2" fmla="val 112121"/>
              <a:gd name="adj3" fmla="val 31806"/>
            </a:avLst>
          </a:prstGeom>
          <a:solidFill>
            <a:srgbClr val="99CCFF"/>
          </a:solidFill>
          <a:ln w="9525">
            <a:solidFill>
              <a:schemeClr val="hlink"/>
            </a:solidFill>
            <a:miter lim="800000"/>
            <a:headEnd/>
            <a:tailEnd/>
          </a:ln>
        </p:spPr>
        <p:txBody>
          <a:bodyPr wrap="none" anchor="ctr"/>
          <a:lstStyle/>
          <a:p>
            <a:endParaRPr lang="en-US" dirty="0"/>
          </a:p>
        </p:txBody>
      </p:sp>
      <p:sp>
        <p:nvSpPr>
          <p:cNvPr id="12" name="AutoShape 14"/>
          <p:cNvSpPr>
            <a:spLocks noChangeArrowheads="1"/>
          </p:cNvSpPr>
          <p:nvPr/>
        </p:nvSpPr>
        <p:spPr bwMode="auto">
          <a:xfrm rot="5400000">
            <a:off x="5063436" y="4080564"/>
            <a:ext cx="522711" cy="1962785"/>
          </a:xfrm>
          <a:prstGeom prst="curvedLeftArrow">
            <a:avLst>
              <a:gd name="adj1" fmla="val 75100"/>
              <a:gd name="adj2" fmla="val 150201"/>
              <a:gd name="adj3" fmla="val 31806"/>
            </a:avLst>
          </a:prstGeom>
          <a:solidFill>
            <a:srgbClr val="99CCFF"/>
          </a:solidFill>
          <a:ln w="9525">
            <a:solidFill>
              <a:schemeClr val="hlink"/>
            </a:solidFill>
            <a:miter lim="800000"/>
            <a:headEnd/>
            <a:tailEnd/>
          </a:ln>
        </p:spPr>
        <p:txBody>
          <a:bodyPr rot="10800000" vert="eaVert" wrap="none" anchor="ctr"/>
          <a:lstStyle/>
          <a:p>
            <a:endParaRPr lang="en-US" dirty="0"/>
          </a:p>
        </p:txBody>
      </p:sp>
      <p:sp>
        <p:nvSpPr>
          <p:cNvPr id="13" name="AutoShape 15"/>
          <p:cNvSpPr>
            <a:spLocks noChangeArrowheads="1"/>
          </p:cNvSpPr>
          <p:nvPr/>
        </p:nvSpPr>
        <p:spPr bwMode="auto">
          <a:xfrm rot="-9296329">
            <a:off x="3414434" y="1787197"/>
            <a:ext cx="577427" cy="1788161"/>
          </a:xfrm>
          <a:prstGeom prst="curvedLeftArrow">
            <a:avLst>
              <a:gd name="adj1" fmla="val 61935"/>
              <a:gd name="adj2" fmla="val 123871"/>
              <a:gd name="adj3" fmla="val 31806"/>
            </a:avLst>
          </a:prstGeom>
          <a:solidFill>
            <a:srgbClr val="99CCFF"/>
          </a:solidFill>
          <a:ln w="9525">
            <a:solidFill>
              <a:schemeClr val="hlink"/>
            </a:solidFill>
            <a:miter lim="800000"/>
            <a:headEnd/>
            <a:tailEnd/>
          </a:ln>
        </p:spPr>
        <p:txBody>
          <a:bodyPr rot="10800000" wrap="none" anchor="ctr"/>
          <a:lstStyle/>
          <a:p>
            <a:endParaRPr lang="en-US" dirty="0"/>
          </a:p>
        </p:txBody>
      </p:sp>
    </p:spTree>
    <p:extLst>
      <p:ext uri="{BB962C8B-B14F-4D97-AF65-F5344CB8AC3E}">
        <p14:creationId xmlns:p14="http://schemas.microsoft.com/office/powerpoint/2010/main" val="96447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up)">
                                      <p:cBhvr>
                                        <p:cTn id="11" dur="1000"/>
                                        <p:tgtEl>
                                          <p:spTgt spid="7">
                                            <p:txEl>
                                              <p:pRg st="1" end="1"/>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1000"/>
                                        <p:tgtEl>
                                          <p:spTgt spid="7">
                                            <p:txEl>
                                              <p:pRg st="2" end="2"/>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10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701553"/>
            <a:ext cx="12192000" cy="1156447"/>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10" name="Title 9">
            <a:extLst>
              <a:ext uri="{FF2B5EF4-FFF2-40B4-BE49-F238E27FC236}">
                <a16:creationId xmlns:a16="http://schemas.microsoft.com/office/drawing/2014/main" id="{BC5CDFCC-79E2-124B-B123-E6843691A241}"/>
              </a:ext>
            </a:extLst>
          </p:cNvPr>
          <p:cNvSpPr>
            <a:spLocks noGrp="1"/>
          </p:cNvSpPr>
          <p:nvPr>
            <p:ph type="title"/>
          </p:nvPr>
        </p:nvSpPr>
        <p:spPr>
          <a:xfrm>
            <a:off x="838200" y="377824"/>
            <a:ext cx="10515600" cy="1325563"/>
          </a:xfrm>
        </p:spPr>
        <p:txBody>
          <a:bodyPr/>
          <a:lstStyle/>
          <a:p>
            <a:r>
              <a:rPr lang="en-US" b="1" dirty="0">
                <a:effectLst>
                  <a:outerShdw blurRad="38100" dist="38100" dir="2700000" algn="tl">
                    <a:srgbClr val="DDDDDD"/>
                  </a:outerShdw>
                </a:effectLst>
                <a:ea typeface="ＭＳ Ｐゴシック" charset="0"/>
                <a:cs typeface="ＭＳ Ｐゴシック" charset="0"/>
              </a:rPr>
              <a:t>The</a:t>
            </a:r>
            <a:r>
              <a:rPr lang="en-US" b="1" dirty="0">
                <a:solidFill>
                  <a:srgbClr val="BF311A"/>
                </a:solidFill>
                <a:effectLst>
                  <a:outerShdw blurRad="38100" dist="38100" dir="2700000" algn="tl">
                    <a:srgbClr val="DDDDDD"/>
                  </a:outerShdw>
                </a:effectLst>
                <a:ea typeface="ＭＳ Ｐゴシック" charset="0"/>
                <a:cs typeface="ＭＳ Ｐゴシック" charset="0"/>
              </a:rPr>
              <a:t> </a:t>
            </a:r>
            <a:r>
              <a:rPr lang="en-US"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
        <p:nvSpPr>
          <p:cNvPr id="11" name="Content Placeholder 10">
            <a:extLst>
              <a:ext uri="{FF2B5EF4-FFF2-40B4-BE49-F238E27FC236}">
                <a16:creationId xmlns:a16="http://schemas.microsoft.com/office/drawing/2014/main" id="{3A540DF3-E5FB-A44E-B85E-127C4B5DF77A}"/>
              </a:ext>
            </a:extLst>
          </p:cNvPr>
          <p:cNvSpPr>
            <a:spLocks noGrp="1"/>
          </p:cNvSpPr>
          <p:nvPr>
            <p:ph idx="1"/>
          </p:nvPr>
        </p:nvSpPr>
        <p:spPr/>
        <p:txBody>
          <a:bodyPr/>
          <a:lstStyle/>
          <a:p>
            <a:r>
              <a:rPr lang="en-US" i="1" dirty="0">
                <a:solidFill>
                  <a:schemeClr val="accent1"/>
                </a:solidFill>
              </a:rPr>
              <a:t>ER Visit Schedule</a:t>
            </a:r>
          </a:p>
          <a:p>
            <a:pPr lvl="1"/>
            <a:r>
              <a:rPr lang="en-US" dirty="0"/>
              <a:t>Must be completed at least two weeks prior to the team’s arrival</a:t>
            </a:r>
          </a:p>
          <a:p>
            <a:pPr marL="457200" lvl="1" indent="0">
              <a:buNone/>
            </a:pPr>
            <a:endParaRPr lang="en-US" dirty="0"/>
          </a:p>
          <a:p>
            <a:pPr lvl="1"/>
            <a:r>
              <a:rPr lang="en-US" dirty="0"/>
              <a:t>The Lead Evaluator and the school’s accreditation administrator actively collaborate on the schedule</a:t>
            </a:r>
          </a:p>
          <a:p>
            <a:pPr marL="457200" lvl="1" indent="0">
              <a:buNone/>
            </a:pPr>
            <a:endParaRPr lang="en-US" dirty="0"/>
          </a:p>
          <a:p>
            <a:pPr lvl="1"/>
            <a:r>
              <a:rPr lang="en-US" dirty="0"/>
              <a:t>The schedule must allow for ER team meetings each night.</a:t>
            </a:r>
          </a:p>
        </p:txBody>
      </p:sp>
      <p:sp>
        <p:nvSpPr>
          <p:cNvPr id="8" name="Slide Number Placeholder 7"/>
          <p:cNvSpPr>
            <a:spLocks noGrp="1"/>
          </p:cNvSpPr>
          <p:nvPr>
            <p:ph type="sldNum" sz="quarter" idx="12"/>
          </p:nvPr>
        </p:nvSpPr>
        <p:spPr/>
        <p:txBody>
          <a:bodyPr/>
          <a:lstStyle/>
          <a:p>
            <a:fld id="{CB464523-34EF-445F-9FA4-194349D0FACF}" type="slidenum">
              <a:rPr lang="en-US" smtClean="0"/>
              <a:pPr/>
              <a:t>3</a:t>
            </a:fld>
            <a:endParaRPr lang="en-US" dirty="0"/>
          </a:p>
        </p:txBody>
      </p:sp>
    </p:spTree>
    <p:extLst>
      <p:ext uri="{BB962C8B-B14F-4D97-AF65-F5344CB8AC3E}">
        <p14:creationId xmlns:p14="http://schemas.microsoft.com/office/powerpoint/2010/main" val="40029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532437"/>
            <a:ext cx="12192000" cy="1325563"/>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10" name="Title 9">
            <a:extLst>
              <a:ext uri="{FF2B5EF4-FFF2-40B4-BE49-F238E27FC236}">
                <a16:creationId xmlns:a16="http://schemas.microsoft.com/office/drawing/2014/main" id="{BC5CDFCC-79E2-124B-B123-E6843691A241}"/>
              </a:ext>
            </a:extLst>
          </p:cNvPr>
          <p:cNvSpPr>
            <a:spLocks noGrp="1"/>
          </p:cNvSpPr>
          <p:nvPr>
            <p:ph type="title"/>
          </p:nvPr>
        </p:nvSpPr>
        <p:spPr>
          <a:xfrm>
            <a:off x="838200" y="500062"/>
            <a:ext cx="10515600" cy="1325563"/>
          </a:xfrm>
        </p:spPr>
        <p:txBody>
          <a:bodyPr/>
          <a:lstStyle/>
          <a:p>
            <a:r>
              <a:rPr lang="en-US" b="1" dirty="0">
                <a:effectLst>
                  <a:outerShdw blurRad="38100" dist="38100" dir="2700000" algn="tl">
                    <a:srgbClr val="DDDDDD"/>
                  </a:outerShdw>
                </a:effectLst>
                <a:ea typeface="ＭＳ Ｐゴシック" charset="0"/>
                <a:cs typeface="ＭＳ Ｐゴシック" charset="0"/>
              </a:rPr>
              <a:t>The</a:t>
            </a:r>
            <a:r>
              <a:rPr lang="en-US" b="1" dirty="0">
                <a:solidFill>
                  <a:srgbClr val="BF311A"/>
                </a:solidFill>
                <a:effectLst>
                  <a:outerShdw blurRad="38100" dist="38100" dir="2700000" algn="tl">
                    <a:srgbClr val="DDDDDD"/>
                  </a:outerShdw>
                </a:effectLst>
                <a:ea typeface="ＭＳ Ｐゴシック" charset="0"/>
                <a:cs typeface="ＭＳ Ｐゴシック" charset="0"/>
              </a:rPr>
              <a:t> </a:t>
            </a:r>
            <a:r>
              <a:rPr lang="en-US"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
        <p:nvSpPr>
          <p:cNvPr id="11" name="Content Placeholder 10">
            <a:extLst>
              <a:ext uri="{FF2B5EF4-FFF2-40B4-BE49-F238E27FC236}">
                <a16:creationId xmlns:a16="http://schemas.microsoft.com/office/drawing/2014/main" id="{3A540DF3-E5FB-A44E-B85E-127C4B5DF77A}"/>
              </a:ext>
            </a:extLst>
          </p:cNvPr>
          <p:cNvSpPr>
            <a:spLocks noGrp="1"/>
          </p:cNvSpPr>
          <p:nvPr>
            <p:ph idx="1"/>
          </p:nvPr>
        </p:nvSpPr>
        <p:spPr/>
        <p:txBody>
          <a:bodyPr/>
          <a:lstStyle/>
          <a:p>
            <a:r>
              <a:rPr lang="en-US" i="1" dirty="0">
                <a:solidFill>
                  <a:schemeClr val="accent1"/>
                </a:solidFill>
              </a:rPr>
              <a:t>ER Visit Schedule</a:t>
            </a:r>
          </a:p>
          <a:p>
            <a:pPr lvl="1"/>
            <a:r>
              <a:rPr lang="en-US" dirty="0"/>
              <a:t>The schedule must allow for the ER team to meet with the faculty, students, parents, and school board. </a:t>
            </a:r>
          </a:p>
          <a:p>
            <a:pPr marL="457200" lvl="1" indent="0">
              <a:buNone/>
            </a:pPr>
            <a:endParaRPr lang="en-US" dirty="0"/>
          </a:p>
          <a:p>
            <a:pPr lvl="1"/>
            <a:r>
              <a:rPr lang="en-US" dirty="0"/>
              <a:t>The schedule must also allow for the ER team to conduct classroom observations for each faculty member of the school staff. </a:t>
            </a:r>
          </a:p>
          <a:p>
            <a:pPr marL="457200" lvl="1" indent="0">
              <a:buNone/>
            </a:pPr>
            <a:endParaRPr lang="en-US" dirty="0"/>
          </a:p>
          <a:p>
            <a:pPr lvl="1"/>
            <a:r>
              <a:rPr lang="en-US" dirty="0"/>
              <a:t>A downloadable copy is available to use as a template.</a:t>
            </a:r>
          </a:p>
        </p:txBody>
      </p:sp>
      <p:sp>
        <p:nvSpPr>
          <p:cNvPr id="8" name="Slide Number Placeholder 7"/>
          <p:cNvSpPr>
            <a:spLocks noGrp="1"/>
          </p:cNvSpPr>
          <p:nvPr>
            <p:ph type="sldNum" sz="quarter" idx="12"/>
          </p:nvPr>
        </p:nvSpPr>
        <p:spPr/>
        <p:txBody>
          <a:bodyPr/>
          <a:lstStyle/>
          <a:p>
            <a:fld id="{CB464523-34EF-445F-9FA4-194349D0FACF}" type="slidenum">
              <a:rPr lang="en-US" smtClean="0"/>
              <a:pPr/>
              <a:t>4</a:t>
            </a:fld>
            <a:endParaRPr lang="en-US" dirty="0"/>
          </a:p>
        </p:txBody>
      </p:sp>
    </p:spTree>
    <p:extLst>
      <p:ext uri="{BB962C8B-B14F-4D97-AF65-F5344CB8AC3E}">
        <p14:creationId xmlns:p14="http://schemas.microsoft.com/office/powerpoint/2010/main" val="29559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print"/>
          <a:srcRect l="21896" t="71259" r="21896" b="15939"/>
          <a:stretch>
            <a:fillRect/>
          </a:stretch>
        </p:blipFill>
        <p:spPr bwMode="auto">
          <a:xfrm>
            <a:off x="0" y="5983084"/>
            <a:ext cx="12192000" cy="874913"/>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10" name="Title 9">
            <a:extLst>
              <a:ext uri="{FF2B5EF4-FFF2-40B4-BE49-F238E27FC236}">
                <a16:creationId xmlns:a16="http://schemas.microsoft.com/office/drawing/2014/main" id="{BC5CDFCC-79E2-124B-B123-E6843691A241}"/>
              </a:ext>
            </a:extLst>
          </p:cNvPr>
          <p:cNvSpPr>
            <a:spLocks noGrp="1"/>
          </p:cNvSpPr>
          <p:nvPr>
            <p:ph type="title"/>
          </p:nvPr>
        </p:nvSpPr>
        <p:spPr>
          <a:xfrm>
            <a:off x="398256" y="649086"/>
            <a:ext cx="3320143" cy="874914"/>
          </a:xfrm>
        </p:spPr>
        <p:txBody>
          <a:bodyPr>
            <a:normAutofit fontScale="90000"/>
          </a:bodyPr>
          <a:lstStyle/>
          <a:p>
            <a:r>
              <a:rPr lang="en-US" b="1" dirty="0">
                <a:effectLst>
                  <a:outerShdw blurRad="38100" dist="38100" dir="2700000" algn="tl">
                    <a:srgbClr val="DDDDDD"/>
                  </a:outerShdw>
                </a:effectLst>
                <a:ea typeface="ＭＳ Ｐゴシック" charset="0"/>
                <a:cs typeface="ＭＳ Ｐゴシック" charset="0"/>
              </a:rPr>
              <a:t>The</a:t>
            </a:r>
            <a:r>
              <a:rPr lang="en-US" b="1" dirty="0">
                <a:solidFill>
                  <a:srgbClr val="BF311A"/>
                </a:solidFill>
                <a:effectLst>
                  <a:outerShdw blurRad="38100" dist="38100" dir="2700000" algn="tl">
                    <a:srgbClr val="DDDDDD"/>
                  </a:outerShdw>
                </a:effectLst>
                <a:ea typeface="ＭＳ Ｐゴシック" charset="0"/>
                <a:cs typeface="ＭＳ Ｐゴシック" charset="0"/>
              </a:rPr>
              <a:t> </a:t>
            </a:r>
            <a:r>
              <a:rPr lang="en-US"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
        <p:nvSpPr>
          <p:cNvPr id="8" name="Slide Number Placeholder 7"/>
          <p:cNvSpPr>
            <a:spLocks noGrp="1"/>
          </p:cNvSpPr>
          <p:nvPr>
            <p:ph type="sldNum" sz="quarter" idx="12"/>
          </p:nvPr>
        </p:nvSpPr>
        <p:spPr/>
        <p:txBody>
          <a:bodyPr/>
          <a:lstStyle/>
          <a:p>
            <a:fld id="{CB464523-34EF-445F-9FA4-194349D0FACF}" type="slidenum">
              <a:rPr lang="en-US" smtClean="0"/>
              <a:pPr/>
              <a:t>5</a:t>
            </a:fld>
            <a:endParaRPr lang="en-US" dirty="0"/>
          </a:p>
        </p:txBody>
      </p:sp>
      <p:pic>
        <p:nvPicPr>
          <p:cNvPr id="9" name="Picture 8">
            <a:extLst>
              <a:ext uri="{FF2B5EF4-FFF2-40B4-BE49-F238E27FC236}">
                <a16:creationId xmlns:a16="http://schemas.microsoft.com/office/drawing/2014/main" id="{3B985976-6729-1E45-8F42-F251CBC6CD25}"/>
              </a:ext>
            </a:extLst>
          </p:cNvPr>
          <p:cNvPicPr>
            <a:picLocks noChangeAspect="1"/>
          </p:cNvPicPr>
          <p:nvPr/>
        </p:nvPicPr>
        <p:blipFill>
          <a:blip r:embed="rId5"/>
          <a:stretch>
            <a:fillRect/>
          </a:stretch>
        </p:blipFill>
        <p:spPr>
          <a:xfrm>
            <a:off x="4116654" y="228600"/>
            <a:ext cx="4561849" cy="5797349"/>
          </a:xfrm>
          <a:prstGeom prst="rect">
            <a:avLst/>
          </a:prstGeom>
        </p:spPr>
      </p:pic>
    </p:spTree>
    <p:extLst>
      <p:ext uri="{BB962C8B-B14F-4D97-AF65-F5344CB8AC3E}">
        <p14:creationId xmlns:p14="http://schemas.microsoft.com/office/powerpoint/2010/main" val="337729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082788"/>
            <a:ext cx="12192000" cy="775212"/>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B464523-34EF-445F-9FA4-194349D0FACF}" type="slidenum">
              <a:rPr lang="en-US" smtClean="0"/>
              <a:pPr/>
              <a:t>6</a:t>
            </a:fld>
            <a:endParaRPr lang="en-US" dirty="0"/>
          </a:p>
        </p:txBody>
      </p:sp>
      <p:pic>
        <p:nvPicPr>
          <p:cNvPr id="9" name="Picture 8">
            <a:extLst>
              <a:ext uri="{FF2B5EF4-FFF2-40B4-BE49-F238E27FC236}">
                <a16:creationId xmlns:a16="http://schemas.microsoft.com/office/drawing/2014/main" id="{9C71C3A2-F9C9-3F4F-8EBC-11E31604A69C}"/>
              </a:ext>
            </a:extLst>
          </p:cNvPr>
          <p:cNvPicPr>
            <a:picLocks noChangeAspect="1"/>
          </p:cNvPicPr>
          <p:nvPr/>
        </p:nvPicPr>
        <p:blipFill>
          <a:blip r:embed="rId5"/>
          <a:stretch>
            <a:fillRect/>
          </a:stretch>
        </p:blipFill>
        <p:spPr>
          <a:xfrm>
            <a:off x="3365500" y="930729"/>
            <a:ext cx="5845572" cy="5070694"/>
          </a:xfrm>
          <a:prstGeom prst="rect">
            <a:avLst/>
          </a:prstGeom>
        </p:spPr>
      </p:pic>
      <p:sp>
        <p:nvSpPr>
          <p:cNvPr id="11" name="Title 9">
            <a:extLst>
              <a:ext uri="{FF2B5EF4-FFF2-40B4-BE49-F238E27FC236}">
                <a16:creationId xmlns:a16="http://schemas.microsoft.com/office/drawing/2014/main" id="{8D81C9AC-B934-F846-8B65-A6333AA5FFAB}"/>
              </a:ext>
            </a:extLst>
          </p:cNvPr>
          <p:cNvSpPr txBox="1">
            <a:spLocks/>
          </p:cNvSpPr>
          <p:nvPr/>
        </p:nvSpPr>
        <p:spPr>
          <a:xfrm>
            <a:off x="382879" y="297328"/>
            <a:ext cx="2873829" cy="245334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a:effectLst>
                  <a:outerShdw blurRad="38100" dist="38100" dir="2700000" algn="tl">
                    <a:srgbClr val="DDDDDD"/>
                  </a:outerShdw>
                </a:effectLst>
                <a:ea typeface="ＭＳ Ｐゴシック" charset="0"/>
                <a:cs typeface="ＭＳ Ｐゴシック" charset="0"/>
              </a:rPr>
              <a:t>The</a:t>
            </a:r>
            <a:r>
              <a:rPr lang="en-US" sz="4100" b="1" dirty="0">
                <a:solidFill>
                  <a:srgbClr val="BF311A"/>
                </a:solidFill>
                <a:effectLst>
                  <a:outerShdw blurRad="38100" dist="38100" dir="2700000" algn="tl">
                    <a:srgbClr val="DDDDDD"/>
                  </a:outerShdw>
                </a:effectLst>
                <a:ea typeface="ＭＳ Ｐゴシック" charset="0"/>
                <a:cs typeface="ＭＳ Ｐゴシック" charset="0"/>
              </a:rPr>
              <a:t> </a:t>
            </a:r>
            <a:r>
              <a:rPr lang="en-US" sz="4100"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Tree>
    <p:extLst>
      <p:ext uri="{BB962C8B-B14F-4D97-AF65-F5344CB8AC3E}">
        <p14:creationId xmlns:p14="http://schemas.microsoft.com/office/powerpoint/2010/main" val="2045233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758214"/>
            <a:ext cx="12192000" cy="1099786"/>
            <a:chOff x="1587" y="4740829"/>
            <a:chExt cx="9160500" cy="1250155"/>
          </a:xfrm>
        </p:grpSpPr>
        <p:pic>
          <p:nvPicPr>
            <p:cNvPr id="3" name="Picture 6"/>
            <p:cNvPicPr>
              <a:picLocks noChangeAspect="1" noChangeArrowheads="1"/>
            </p:cNvPicPr>
            <p:nvPr/>
          </p:nvPicPr>
          <p:blipFill>
            <a:blip r:embed="rId3" cstate="print"/>
            <a:srcRect l="21896" t="71259" r="21896" b="15939"/>
            <a:stretch>
              <a:fillRect/>
            </a:stretch>
          </p:blipFill>
          <p:spPr bwMode="auto">
            <a:xfrm>
              <a:off x="1587" y="4740873"/>
              <a:ext cx="6856413" cy="1250111"/>
            </a:xfrm>
            <a:prstGeom prst="rect">
              <a:avLst/>
            </a:prstGeom>
            <a:noFill/>
            <a:ln w="9525">
              <a:noFill/>
              <a:miter lim="800000"/>
              <a:headEnd/>
              <a:tailEnd/>
            </a:ln>
          </p:spPr>
        </p:pic>
        <p:pic>
          <p:nvPicPr>
            <p:cNvPr id="4" name="Picture 6"/>
            <p:cNvPicPr>
              <a:picLocks noChangeAspect="1" noChangeArrowheads="1"/>
            </p:cNvPicPr>
            <p:nvPr/>
          </p:nvPicPr>
          <p:blipFill>
            <a:blip r:embed="rId3" cstate="print"/>
            <a:srcRect l="25496" t="71259" r="48743" b="15939"/>
            <a:stretch>
              <a:fillRect/>
            </a:stretch>
          </p:blipFill>
          <p:spPr bwMode="auto">
            <a:xfrm>
              <a:off x="6019800" y="4740829"/>
              <a:ext cx="3142287" cy="1250137"/>
            </a:xfrm>
            <a:prstGeom prst="rect">
              <a:avLst/>
            </a:prstGeom>
            <a:noFill/>
            <a:ln w="9525">
              <a:noFill/>
              <a:miter lim="800000"/>
              <a:headEnd/>
              <a:tailEnd/>
            </a:ln>
          </p:spPr>
        </p:pic>
      </p:grpSp>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9" name="Title 8">
            <a:extLst>
              <a:ext uri="{FF2B5EF4-FFF2-40B4-BE49-F238E27FC236}">
                <a16:creationId xmlns:a16="http://schemas.microsoft.com/office/drawing/2014/main" id="{4EB65A01-685C-0447-8FE4-BD7301A166F2}"/>
              </a:ext>
            </a:extLst>
          </p:cNvPr>
          <p:cNvSpPr>
            <a:spLocks noGrp="1"/>
          </p:cNvSpPr>
          <p:nvPr>
            <p:ph type="title"/>
          </p:nvPr>
        </p:nvSpPr>
        <p:spPr>
          <a:xfrm>
            <a:off x="838200" y="500062"/>
            <a:ext cx="10515600" cy="1325563"/>
          </a:xfrm>
        </p:spPr>
        <p:txBody>
          <a:bodyPr/>
          <a:lstStyle/>
          <a:p>
            <a:r>
              <a:rPr lang="en-US" b="1" dirty="0">
                <a:effectLst>
                  <a:outerShdw blurRad="38100" dist="38100" dir="2700000" algn="tl">
                    <a:srgbClr val="DDDDDD"/>
                  </a:outerShdw>
                </a:effectLst>
                <a:ea typeface="ＭＳ Ｐゴシック" charset="0"/>
                <a:cs typeface="ＭＳ Ｐゴシック" charset="0"/>
              </a:rPr>
              <a:t>The</a:t>
            </a:r>
            <a:r>
              <a:rPr lang="en-US" b="1" dirty="0">
                <a:solidFill>
                  <a:srgbClr val="BF311A"/>
                </a:solidFill>
                <a:effectLst>
                  <a:outerShdw blurRad="38100" dist="38100" dir="2700000" algn="tl">
                    <a:srgbClr val="DDDDDD"/>
                  </a:outerShdw>
                </a:effectLst>
                <a:ea typeface="ＭＳ Ｐゴシック" charset="0"/>
                <a:cs typeface="ＭＳ Ｐゴシック" charset="0"/>
              </a:rPr>
              <a:t> </a:t>
            </a:r>
            <a:r>
              <a:rPr lang="en-US"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
        <p:nvSpPr>
          <p:cNvPr id="10" name="Content Placeholder 9">
            <a:extLst>
              <a:ext uri="{FF2B5EF4-FFF2-40B4-BE49-F238E27FC236}">
                <a16:creationId xmlns:a16="http://schemas.microsoft.com/office/drawing/2014/main" id="{A5DC16AD-3D12-9C49-BA55-DE58CAE03322}"/>
              </a:ext>
            </a:extLst>
          </p:cNvPr>
          <p:cNvSpPr>
            <a:spLocks noGrp="1"/>
          </p:cNvSpPr>
          <p:nvPr>
            <p:ph idx="1"/>
          </p:nvPr>
        </p:nvSpPr>
        <p:spPr/>
        <p:txBody>
          <a:bodyPr/>
          <a:lstStyle/>
          <a:p>
            <a:r>
              <a:rPr lang="en-US" i="1" dirty="0">
                <a:solidFill>
                  <a:schemeClr val="accent1"/>
                </a:solidFill>
              </a:rPr>
              <a:t>Organizing Your Information for the Team</a:t>
            </a:r>
            <a:r>
              <a:rPr lang="en-US" dirty="0"/>
              <a:t>:</a:t>
            </a:r>
          </a:p>
          <a:p>
            <a:pPr lvl="1"/>
            <a:r>
              <a:rPr lang="en-US" dirty="0"/>
              <a:t>When organizing your information, it is recommended to organize the information into folders for the major domains: Assurances, Cultural Context Indicators, Leadership, Learner, and Resource (and Early Learning where applicable)</a:t>
            </a:r>
          </a:p>
          <a:p>
            <a:pPr marL="457200" lvl="1" indent="0">
              <a:buNone/>
            </a:pPr>
            <a:endParaRPr lang="en-US" dirty="0"/>
          </a:p>
          <a:p>
            <a:pPr lvl="1"/>
            <a:r>
              <a:rPr lang="en-US" dirty="0"/>
              <a:t>Within each Domain folder, create separate folders for each standard. For example, there are twelve standards within the Learning Domain. Therefore, you should have twelve sub-folders within the Learning Domain. </a:t>
            </a:r>
          </a:p>
        </p:txBody>
      </p:sp>
      <p:sp>
        <p:nvSpPr>
          <p:cNvPr id="8" name="Slide Number Placeholder 7"/>
          <p:cNvSpPr>
            <a:spLocks noGrp="1"/>
          </p:cNvSpPr>
          <p:nvPr>
            <p:ph type="sldNum" sz="quarter" idx="12"/>
          </p:nvPr>
        </p:nvSpPr>
        <p:spPr/>
        <p:txBody>
          <a:bodyPr/>
          <a:lstStyle/>
          <a:p>
            <a:fld id="{CB464523-34EF-445F-9FA4-194349D0FACF}" type="slidenum">
              <a:rPr lang="en-US" smtClean="0"/>
              <a:pPr/>
              <a:t>7</a:t>
            </a:fld>
            <a:endParaRPr lang="en-US" dirty="0"/>
          </a:p>
        </p:txBody>
      </p:sp>
    </p:spTree>
    <p:extLst>
      <p:ext uri="{BB962C8B-B14F-4D97-AF65-F5344CB8AC3E}">
        <p14:creationId xmlns:p14="http://schemas.microsoft.com/office/powerpoint/2010/main" val="15479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print"/>
          <a:srcRect l="21896" t="71259" r="21896" b="15939"/>
          <a:stretch>
            <a:fillRect/>
          </a:stretch>
        </p:blipFill>
        <p:spPr bwMode="auto">
          <a:xfrm>
            <a:off x="0" y="5651379"/>
            <a:ext cx="12192000" cy="1206621"/>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9677401" y="228600"/>
            <a:ext cx="694805" cy="1295400"/>
          </a:xfrm>
          <a:prstGeom prst="rect">
            <a:avLst/>
          </a:prstGeom>
          <a:noFill/>
          <a:ln w="9525">
            <a:noFill/>
            <a:miter lim="800000"/>
            <a:headEnd/>
            <a:tailEnd/>
          </a:ln>
        </p:spPr>
      </p:pic>
      <p:sp>
        <p:nvSpPr>
          <p:cNvPr id="9" name="Title 8">
            <a:extLst>
              <a:ext uri="{FF2B5EF4-FFF2-40B4-BE49-F238E27FC236}">
                <a16:creationId xmlns:a16="http://schemas.microsoft.com/office/drawing/2014/main" id="{4EB65A01-685C-0447-8FE4-BD7301A166F2}"/>
              </a:ext>
            </a:extLst>
          </p:cNvPr>
          <p:cNvSpPr>
            <a:spLocks noGrp="1"/>
          </p:cNvSpPr>
          <p:nvPr>
            <p:ph type="title"/>
          </p:nvPr>
        </p:nvSpPr>
        <p:spPr>
          <a:xfrm>
            <a:off x="964324" y="320675"/>
            <a:ext cx="10515600" cy="1325563"/>
          </a:xfrm>
        </p:spPr>
        <p:txBody>
          <a:bodyPr/>
          <a:lstStyle/>
          <a:p>
            <a:r>
              <a:rPr lang="en-US" b="1" dirty="0">
                <a:effectLst>
                  <a:outerShdw blurRad="38100" dist="38100" dir="2700000" algn="tl">
                    <a:srgbClr val="DDDDDD"/>
                  </a:outerShdw>
                </a:effectLst>
                <a:ea typeface="ＭＳ Ｐゴシック" charset="0"/>
                <a:cs typeface="ＭＳ Ｐゴシック" charset="0"/>
              </a:rPr>
              <a:t>The</a:t>
            </a:r>
            <a:r>
              <a:rPr lang="en-US" b="1" dirty="0">
                <a:solidFill>
                  <a:srgbClr val="BF311A"/>
                </a:solidFill>
                <a:effectLst>
                  <a:outerShdw blurRad="38100" dist="38100" dir="2700000" algn="tl">
                    <a:srgbClr val="DDDDDD"/>
                  </a:outerShdw>
                </a:effectLst>
                <a:ea typeface="ＭＳ Ｐゴシック" charset="0"/>
                <a:cs typeface="ＭＳ Ｐゴシック" charset="0"/>
              </a:rPr>
              <a:t> </a:t>
            </a:r>
            <a:r>
              <a:rPr lang="en-US"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
        <p:nvSpPr>
          <p:cNvPr id="10" name="Content Placeholder 9">
            <a:extLst>
              <a:ext uri="{FF2B5EF4-FFF2-40B4-BE49-F238E27FC236}">
                <a16:creationId xmlns:a16="http://schemas.microsoft.com/office/drawing/2014/main" id="{A5DC16AD-3D12-9C49-BA55-DE58CAE03322}"/>
              </a:ext>
            </a:extLst>
          </p:cNvPr>
          <p:cNvSpPr>
            <a:spLocks noGrp="1"/>
          </p:cNvSpPr>
          <p:nvPr>
            <p:ph idx="1"/>
          </p:nvPr>
        </p:nvSpPr>
        <p:spPr/>
        <p:txBody>
          <a:bodyPr/>
          <a:lstStyle/>
          <a:p>
            <a:r>
              <a:rPr lang="en-US" i="1" dirty="0">
                <a:solidFill>
                  <a:schemeClr val="accent1"/>
                </a:solidFill>
              </a:rPr>
              <a:t>Sharing Your Information with the Team</a:t>
            </a:r>
            <a:r>
              <a:rPr lang="en-US" dirty="0"/>
              <a:t>:</a:t>
            </a:r>
          </a:p>
          <a:p>
            <a:pPr lvl="1"/>
            <a:r>
              <a:rPr lang="en-US" dirty="0"/>
              <a:t>Use a digital platform to organize and later share your data. Recommended platforms are Google Drive and Dropbox. </a:t>
            </a:r>
          </a:p>
          <a:p>
            <a:pPr marL="457200" lvl="1" indent="0">
              <a:buNone/>
            </a:pPr>
            <a:endParaRPr lang="en-US" dirty="0"/>
          </a:p>
          <a:p>
            <a:pPr lvl="1"/>
            <a:r>
              <a:rPr lang="en-US" dirty="0"/>
              <a:t>ICAA requires that all information required for the External Review be available for each team member to access at least one month prior to the ER visit. </a:t>
            </a:r>
          </a:p>
        </p:txBody>
      </p:sp>
      <p:sp>
        <p:nvSpPr>
          <p:cNvPr id="8" name="Slide Number Placeholder 7"/>
          <p:cNvSpPr>
            <a:spLocks noGrp="1"/>
          </p:cNvSpPr>
          <p:nvPr>
            <p:ph type="sldNum" sz="quarter" idx="12"/>
          </p:nvPr>
        </p:nvSpPr>
        <p:spPr/>
        <p:txBody>
          <a:bodyPr/>
          <a:lstStyle/>
          <a:p>
            <a:fld id="{CB464523-34EF-445F-9FA4-194349D0FACF}" type="slidenum">
              <a:rPr lang="en-US" smtClean="0"/>
              <a:pPr/>
              <a:t>8</a:t>
            </a:fld>
            <a:endParaRPr lang="en-US" dirty="0"/>
          </a:p>
        </p:txBody>
      </p:sp>
    </p:spTree>
    <p:extLst>
      <p:ext uri="{BB962C8B-B14F-4D97-AF65-F5344CB8AC3E}">
        <p14:creationId xmlns:p14="http://schemas.microsoft.com/office/powerpoint/2010/main" val="372718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3" cstate="print"/>
          <a:srcRect l="21896" t="71259" r="21896" b="15939"/>
          <a:stretch>
            <a:fillRect/>
          </a:stretch>
        </p:blipFill>
        <p:spPr bwMode="auto">
          <a:xfrm>
            <a:off x="0" y="6127668"/>
            <a:ext cx="12192000" cy="73033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1200088" y="136525"/>
            <a:ext cx="694805" cy="1295400"/>
          </a:xfrm>
          <a:prstGeom prst="rect">
            <a:avLst/>
          </a:prstGeom>
          <a:noFill/>
          <a:ln w="9525">
            <a:noFill/>
            <a:miter lim="800000"/>
            <a:headEnd/>
            <a:tailEnd/>
          </a:ln>
        </p:spPr>
      </p:pic>
      <p:sp>
        <p:nvSpPr>
          <p:cNvPr id="9" name="Title 8">
            <a:extLst>
              <a:ext uri="{FF2B5EF4-FFF2-40B4-BE49-F238E27FC236}">
                <a16:creationId xmlns:a16="http://schemas.microsoft.com/office/drawing/2014/main" id="{4EB65A01-685C-0447-8FE4-BD7301A166F2}"/>
              </a:ext>
            </a:extLst>
          </p:cNvPr>
          <p:cNvSpPr>
            <a:spLocks noGrp="1"/>
          </p:cNvSpPr>
          <p:nvPr>
            <p:ph type="title"/>
          </p:nvPr>
        </p:nvSpPr>
        <p:spPr>
          <a:xfrm>
            <a:off x="964324" y="320675"/>
            <a:ext cx="10515600" cy="1325563"/>
          </a:xfrm>
        </p:spPr>
        <p:txBody>
          <a:bodyPr/>
          <a:lstStyle/>
          <a:p>
            <a:r>
              <a:rPr lang="en-US" b="1" dirty="0">
                <a:effectLst>
                  <a:outerShdw blurRad="38100" dist="38100" dir="2700000" algn="tl">
                    <a:srgbClr val="DDDDDD"/>
                  </a:outerShdw>
                </a:effectLst>
                <a:ea typeface="ＭＳ Ｐゴシック" charset="0"/>
                <a:cs typeface="ＭＳ Ｐゴシック" charset="0"/>
              </a:rPr>
              <a:t>The</a:t>
            </a:r>
            <a:r>
              <a:rPr lang="en-US" b="1" dirty="0">
                <a:solidFill>
                  <a:srgbClr val="BF311A"/>
                </a:solidFill>
                <a:effectLst>
                  <a:outerShdw blurRad="38100" dist="38100" dir="2700000" algn="tl">
                    <a:srgbClr val="DDDDDD"/>
                  </a:outerShdw>
                </a:effectLst>
                <a:ea typeface="ＭＳ Ｐゴシック" charset="0"/>
                <a:cs typeface="ＭＳ Ｐゴシック" charset="0"/>
              </a:rPr>
              <a:t> </a:t>
            </a:r>
            <a:r>
              <a:rPr lang="en-US" b="1" dirty="0">
                <a:effectLst>
                  <a:outerShdw blurRad="38100" dist="38100" dir="2700000" algn="tl">
                    <a:srgbClr val="DDDDDD"/>
                  </a:outerShdw>
                </a:effectLst>
                <a:ea typeface="ＭＳ Ｐゴシック" charset="0"/>
                <a:cs typeface="ＭＳ Ｐゴシック" charset="0"/>
              </a:rPr>
              <a:t>External Review Visit</a:t>
            </a:r>
            <a:br>
              <a:rPr lang="en-US" b="1" dirty="0"/>
            </a:br>
            <a:endParaRPr lang="en-US" dirty="0"/>
          </a:p>
        </p:txBody>
      </p:sp>
      <p:sp>
        <p:nvSpPr>
          <p:cNvPr id="10" name="Content Placeholder 9">
            <a:extLst>
              <a:ext uri="{FF2B5EF4-FFF2-40B4-BE49-F238E27FC236}">
                <a16:creationId xmlns:a16="http://schemas.microsoft.com/office/drawing/2014/main" id="{A5DC16AD-3D12-9C49-BA55-DE58CAE03322}"/>
              </a:ext>
            </a:extLst>
          </p:cNvPr>
          <p:cNvSpPr>
            <a:spLocks noGrp="1"/>
          </p:cNvSpPr>
          <p:nvPr>
            <p:ph idx="1"/>
          </p:nvPr>
        </p:nvSpPr>
        <p:spPr>
          <a:xfrm>
            <a:off x="484909" y="996827"/>
            <a:ext cx="11222181" cy="5359523"/>
          </a:xfrm>
        </p:spPr>
        <p:txBody>
          <a:bodyPr>
            <a:normAutofit/>
          </a:bodyPr>
          <a:lstStyle/>
          <a:p>
            <a:r>
              <a:rPr lang="en-US" i="1" dirty="0">
                <a:solidFill>
                  <a:schemeClr val="accent1"/>
                </a:solidFill>
              </a:rPr>
              <a:t>Team Workroom:</a:t>
            </a:r>
            <a:endParaRPr lang="en-US" dirty="0"/>
          </a:p>
          <a:p>
            <a:pPr lvl="1"/>
            <a:r>
              <a:rPr lang="en-US" dirty="0"/>
              <a:t>The school must provide the team a workroom at the school for the team to work, hold team meetings, etc.  The team needs a workroom that:</a:t>
            </a:r>
          </a:p>
          <a:p>
            <a:pPr lvl="2"/>
            <a:r>
              <a:rPr lang="en-US" dirty="0"/>
              <a:t>Is private and not subject to disruptions during the day</a:t>
            </a:r>
          </a:p>
          <a:p>
            <a:pPr lvl="2"/>
            <a:r>
              <a:rPr lang="en-US" dirty="0"/>
              <a:t>Is able to be locked when not in use by the team</a:t>
            </a:r>
          </a:p>
          <a:p>
            <a:pPr lvl="2"/>
            <a:r>
              <a:rPr lang="en-US" dirty="0"/>
              <a:t>Has power outlets in sufficient number to accommodate team member laptops</a:t>
            </a:r>
          </a:p>
          <a:p>
            <a:pPr lvl="2"/>
            <a:r>
              <a:rPr lang="en-US" dirty="0"/>
              <a:t>Well-lit and sufficiently climate controlled </a:t>
            </a:r>
          </a:p>
          <a:p>
            <a:pPr lvl="2"/>
            <a:r>
              <a:rPr lang="en-US" dirty="0"/>
              <a:t>Has table(s) providing space sufficient for each team member to place their laptop and organize various materials</a:t>
            </a:r>
          </a:p>
          <a:p>
            <a:pPr lvl="2"/>
            <a:r>
              <a:rPr lang="en-US" dirty="0"/>
              <a:t>Provides Wi-Fi capability for team members (school should provide login credentials to the team)</a:t>
            </a:r>
          </a:p>
          <a:p>
            <a:pPr lvl="2"/>
            <a:r>
              <a:rPr lang="en-US" dirty="0"/>
              <a:t>Is stocked with regular office supplies – notepads, stapler, pens, paper clips, etc. </a:t>
            </a:r>
          </a:p>
          <a:p>
            <a:pPr lvl="2"/>
            <a:r>
              <a:rPr lang="en-US" dirty="0"/>
              <a:t>Provides operational access to a printer</a:t>
            </a:r>
          </a:p>
          <a:p>
            <a:pPr lvl="1"/>
            <a:r>
              <a:rPr lang="en-US" dirty="0"/>
              <a:t>Schools are encouraged to provide snacks and beverages for the ER team in their workroom at the school throughout the day. </a:t>
            </a:r>
          </a:p>
        </p:txBody>
      </p:sp>
      <p:sp>
        <p:nvSpPr>
          <p:cNvPr id="8" name="Slide Number Placeholder 7"/>
          <p:cNvSpPr>
            <a:spLocks noGrp="1"/>
          </p:cNvSpPr>
          <p:nvPr>
            <p:ph type="sldNum" sz="quarter" idx="12"/>
          </p:nvPr>
        </p:nvSpPr>
        <p:spPr/>
        <p:txBody>
          <a:bodyPr/>
          <a:lstStyle/>
          <a:p>
            <a:fld id="{CB464523-34EF-445F-9FA4-194349D0FACF}" type="slidenum">
              <a:rPr lang="en-US" smtClean="0"/>
              <a:pPr/>
              <a:t>9</a:t>
            </a:fld>
            <a:endParaRPr lang="en-US" dirty="0"/>
          </a:p>
        </p:txBody>
      </p:sp>
    </p:spTree>
    <p:extLst>
      <p:ext uri="{BB962C8B-B14F-4D97-AF65-F5344CB8AC3E}">
        <p14:creationId xmlns:p14="http://schemas.microsoft.com/office/powerpoint/2010/main" val="404427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924</Words>
  <Application>Microsoft Macintosh PowerPoint</Application>
  <PresentationFormat>Widescreen</PresentationFormat>
  <Paragraphs>109</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Rounded MT Bold</vt:lpstr>
      <vt:lpstr>Calibri</vt:lpstr>
      <vt:lpstr>Calibri Light</vt:lpstr>
      <vt:lpstr>Office Theme</vt:lpstr>
      <vt:lpstr>PowerPoint Presentation</vt:lpstr>
      <vt:lpstr>PowerPoint Presentation</vt:lpstr>
      <vt:lpstr>The External Review Visit </vt:lpstr>
      <vt:lpstr>The External Review Visit </vt:lpstr>
      <vt:lpstr>The External Review Visit </vt:lpstr>
      <vt:lpstr>PowerPoint Presentation</vt:lpstr>
      <vt:lpstr>The External Review Visit </vt:lpstr>
      <vt:lpstr>The External Review Visit </vt:lpstr>
      <vt:lpstr>The External Review Visit </vt:lpstr>
      <vt:lpstr>The External Review Visit</vt:lpstr>
      <vt:lpstr>The External Review Visit</vt:lpstr>
      <vt:lpstr>The External Review Visit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Johnston</dc:creator>
  <cp:lastModifiedBy>Donald Peal</cp:lastModifiedBy>
  <cp:revision>20</cp:revision>
  <cp:lastPrinted>2022-01-28T20:48:14Z</cp:lastPrinted>
  <dcterms:created xsi:type="dcterms:W3CDTF">2020-04-21T18:32:07Z</dcterms:created>
  <dcterms:modified xsi:type="dcterms:W3CDTF">2022-02-01T02:20:47Z</dcterms:modified>
</cp:coreProperties>
</file>