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  <p:sldMasterId id="2147483708" r:id="rId5"/>
  </p:sldMasterIdLst>
  <p:sldIdLst>
    <p:sldId id="278" r:id="rId6"/>
    <p:sldId id="295" r:id="rId7"/>
    <p:sldId id="302" r:id="rId8"/>
    <p:sldId id="286" r:id="rId9"/>
    <p:sldId id="287" r:id="rId10"/>
    <p:sldId id="288" r:id="rId11"/>
    <p:sldId id="289" r:id="rId12"/>
    <p:sldId id="297" r:id="rId13"/>
    <p:sldId id="301" r:id="rId14"/>
    <p:sldId id="291" r:id="rId15"/>
    <p:sldId id="290" r:id="rId16"/>
    <p:sldId id="292" r:id="rId17"/>
    <p:sldId id="300" r:id="rId18"/>
    <p:sldId id="293" r:id="rId19"/>
    <p:sldId id="299" r:id="rId20"/>
    <p:sldId id="298" r:id="rId21"/>
    <p:sldId id="285" r:id="rId22"/>
    <p:sldId id="296" r:id="rId23"/>
    <p:sldId id="304" r:id="rId24"/>
    <p:sldId id="305" r:id="rId25"/>
    <p:sldId id="308" r:id="rId26"/>
    <p:sldId id="309" r:id="rId27"/>
    <p:sldId id="31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1C4ED9-B812-CA70-BCA5-C06F4F2C3B8E}" name="Mary Lou Miller" initials="MLM" userId="Mary Lou Mill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0A0547-8C6A-F989-20E9-D93E17694BF9}" v="6" dt="2022-06-16T01:19:53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6058"/>
  </p:normalViewPr>
  <p:slideViewPr>
    <p:cSldViewPr>
      <p:cViewPr varScale="1">
        <p:scale>
          <a:sx n="65" d="100"/>
          <a:sy n="65" d="100"/>
        </p:scale>
        <p:origin x="127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00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21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58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54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4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47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09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9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14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34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8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8A010-273E-4FD6-8566-4EA7B4015569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1587" y="5410200"/>
            <a:ext cx="9160500" cy="1524000"/>
            <a:chOff x="1587" y="4740829"/>
            <a:chExt cx="9160500" cy="2193371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6282"/>
            <a:stretch>
              <a:fillRect/>
            </a:stretch>
          </p:blipFill>
          <p:spPr bwMode="auto">
            <a:xfrm>
              <a:off x="1587" y="4740873"/>
              <a:ext cx="6856413" cy="2193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6282"/>
            <a:stretch>
              <a:fillRect/>
            </a:stretch>
          </p:blipFill>
          <p:spPr bwMode="auto">
            <a:xfrm>
              <a:off x="6019800" y="4740829"/>
              <a:ext cx="3142287" cy="2193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143000" y="2159896"/>
            <a:ext cx="7086600" cy="107721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ICAA Accreditation and Reaccreditation—It’s All about the Evidence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09800" y="84892"/>
            <a:ext cx="693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Arial Rounded MT Bold" pitchFamily="34" charset="0"/>
              </a:rPr>
              <a:t>International Christian Accreditation Association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20110"/>
            <a:ext cx="685800" cy="1278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600200" y="7620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265678"/>
            <a:ext cx="784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Dr. Gwetheldene Holzmann and Dr. Mary Lou Miller </a:t>
            </a:r>
          </a:p>
          <a:p>
            <a:pPr algn="ctr"/>
            <a:r>
              <a:rPr lang="en-US" sz="2000" dirty="0"/>
              <a:t>Graduate School of Education</a:t>
            </a:r>
          </a:p>
          <a:p>
            <a:pPr algn="ctr"/>
            <a:r>
              <a:rPr lang="en-US" sz="2000" dirty="0"/>
              <a:t>Oral Roberts University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762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Learning Capacity 1-6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63587" y="1362590"/>
            <a:ext cx="73898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en-US" sz="2400" dirty="0"/>
          </a:p>
          <a:p>
            <a:pPr marL="454025" lvl="1"/>
            <a:endParaRPr 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75CF7A-B767-42F4-B58F-CD19564547D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200400" y="228600"/>
            <a:ext cx="4847590" cy="525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50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762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Learning Capacity 1-6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63587" y="1507801"/>
            <a:ext cx="738981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Learning standards incorporate high expectations and differentiated instruction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Content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Biblical integration and Biblical worldview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Attitudes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Student engagement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Beliefs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Spiritual formation goals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Skills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Collaborative problem solving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Creativity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Innovation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lvl="1"/>
            <a:endParaRPr lang="en-US" sz="2400" dirty="0"/>
          </a:p>
          <a:p>
            <a:pPr marL="454025"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753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762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Learning Capacity 1-6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63587" y="1507801"/>
            <a:ext cx="738981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Scope and sequence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Curriculum guides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lvl="1" indent="-342900">
              <a:buFont typeface="Wingdings" panose="05000000000000000000" pitchFamily="2" charset="2"/>
              <a:buChar char="v"/>
            </a:pPr>
            <a:r>
              <a:rPr lang="en-US" sz="2400" b="1" dirty="0"/>
              <a:t>Examples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Curricular alignment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Horizontally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Vertically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Documented process of curricular review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Data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Documentation of data analysis that informs decision-making process</a:t>
            </a:r>
          </a:p>
          <a:p>
            <a:pPr marL="0" lvl="1"/>
            <a:endParaRPr lang="en-US" sz="2400" dirty="0"/>
          </a:p>
          <a:p>
            <a:pPr marL="454025"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0970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474507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Learning Capacity 7-12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63587" y="1305189"/>
            <a:ext cx="738981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Instruction monitored and adjusted to meet learner’s needs</a:t>
            </a:r>
          </a:p>
          <a:p>
            <a:pPr marL="79851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Spiritual</a:t>
            </a:r>
          </a:p>
          <a:p>
            <a:pPr marL="79851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Social</a:t>
            </a:r>
          </a:p>
          <a:p>
            <a:pPr marL="79851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Emotional</a:t>
            </a:r>
          </a:p>
          <a:p>
            <a:pPr marL="79851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Developmental</a:t>
            </a:r>
          </a:p>
          <a:p>
            <a:pPr marL="79851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Academic</a:t>
            </a:r>
          </a:p>
          <a:p>
            <a:pPr marL="455613" lvl="1"/>
            <a:endParaRPr lang="en-US" sz="2000" dirty="0"/>
          </a:p>
          <a:p>
            <a:pPr marL="404813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Continuous assessment and evaluation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Formative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Summative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Documentation of data analysis that informs decision-making process</a:t>
            </a:r>
          </a:p>
          <a:p>
            <a:pPr marL="0" lvl="1"/>
            <a:endParaRPr lang="en-US" sz="2400" dirty="0"/>
          </a:p>
          <a:p>
            <a:pPr marL="454025"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5997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483819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Resource Capacity 1-4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685800" y="1165988"/>
            <a:ext cx="7467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Documented process for planning and delivering professional development for all staff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Aligns with learner environment and performance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Aligns with organizational effectiveness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Induction, mentoring, and coaching programs</a:t>
            </a:r>
            <a:endParaRPr lang="en-US" sz="2000" dirty="0"/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Specific learning objectives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Monitored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Evaluated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Modified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Promotes collaboration and collegiality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Collect data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Analyze data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Discuss impact of results on performance</a:t>
            </a:r>
          </a:p>
        </p:txBody>
      </p:sp>
    </p:spTree>
    <p:extLst>
      <p:ext uri="{BB962C8B-B14F-4D97-AF65-F5344CB8AC3E}">
        <p14:creationId xmlns:p14="http://schemas.microsoft.com/office/powerpoint/2010/main" val="428483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469591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Resource Capacity 1-4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381000" y="1098156"/>
            <a:ext cx="7924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Personnel are attracted and retained that support the purpose and direction of the school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Documented process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Evaluation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Meet needs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System of support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Promotes growth and opportunities</a:t>
            </a:r>
          </a:p>
          <a:p>
            <a:pPr marL="800100" lvl="2" indent="-342900">
              <a:buFont typeface="Wingdings" panose="05000000000000000000" pitchFamily="2" charset="2"/>
              <a:buChar char="v"/>
            </a:pPr>
            <a:r>
              <a:rPr lang="en-US" sz="2400" dirty="0"/>
              <a:t>Examples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Crosswalk showing how professional learning relates to school purpose/mission, student needs, and teacher/staff evaluations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Individual professional development plans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Budget lines, calendar, schedules, agendas, minutes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Handbooks, job descriptions, salary schedules, Board minutes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Needs assessments for personnel</a:t>
            </a:r>
          </a:p>
        </p:txBody>
      </p:sp>
    </p:spTree>
    <p:extLst>
      <p:ext uri="{BB962C8B-B14F-4D97-AF65-F5344CB8AC3E}">
        <p14:creationId xmlns:p14="http://schemas.microsoft.com/office/powerpoint/2010/main" val="41657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483819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Resource Capacity 5-8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6200" y="1020657"/>
            <a:ext cx="80772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Documented process for identifying, acquisition, use, and review of digital and information resources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Aligns with curriculum and organizational needs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Align with mission/purpose, Christian philosophy and Biblical principles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Demonstrate how the process is used </a:t>
            </a:r>
          </a:p>
          <a:p>
            <a:pPr marL="1714500" lvl="4" indent="-342900">
              <a:buFont typeface="Arial" panose="020B0604020202020204" pitchFamily="34" charset="0"/>
              <a:buChar char="•"/>
            </a:pPr>
            <a:r>
              <a:rPr lang="en-US" sz="2000" dirty="0"/>
              <a:t>Data</a:t>
            </a:r>
          </a:p>
          <a:p>
            <a:pPr marL="1714500" lvl="4" indent="-342900">
              <a:buFont typeface="Arial" panose="020B0604020202020204" pitchFamily="34" charset="0"/>
              <a:buChar char="•"/>
            </a:pPr>
            <a:r>
              <a:rPr lang="en-US" sz="2000" dirty="0"/>
              <a:t>Types of resources used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Documented process for resource management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Long-range planning aligned with needs</a:t>
            </a:r>
          </a:p>
          <a:p>
            <a:pPr marL="1714500" lvl="4" indent="-342900">
              <a:buFont typeface="Arial" panose="020B0604020202020204" pitchFamily="34" charset="0"/>
              <a:buChar char="•"/>
            </a:pPr>
            <a:r>
              <a:rPr lang="en-US" sz="2000" dirty="0"/>
              <a:t>Fiscal, material, and human</a:t>
            </a:r>
          </a:p>
          <a:p>
            <a:pPr marL="800100" lvl="2" indent="-342900">
              <a:buFont typeface="Wingdings" panose="05000000000000000000" pitchFamily="2" charset="2"/>
              <a:buChar char="v"/>
            </a:pPr>
            <a:r>
              <a:rPr lang="en-US" sz="2400" dirty="0"/>
              <a:t>Examples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Technology needs assessments and improvement plans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Examples of teacher use in classroom and as learning tool</a:t>
            </a:r>
          </a:p>
        </p:txBody>
      </p:sp>
    </p:spTree>
    <p:extLst>
      <p:ext uri="{BB962C8B-B14F-4D97-AF65-F5344CB8AC3E}">
        <p14:creationId xmlns:p14="http://schemas.microsoft.com/office/powerpoint/2010/main" val="131396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762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Input versus Output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618644" y="1524000"/>
            <a:ext cx="7391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Capture it!</a:t>
            </a:r>
          </a:p>
          <a:p>
            <a:pPr marL="0" lvl="1"/>
            <a:endParaRPr lang="en-US" sz="1000" dirty="0"/>
          </a:p>
          <a:p>
            <a:pPr marL="339725" indent="-342900">
              <a:buFont typeface="Wingdings" panose="05000000000000000000" pitchFamily="2" charset="2"/>
              <a:buChar char="v"/>
            </a:pPr>
            <a:r>
              <a:rPr lang="en-US" sz="2400" dirty="0"/>
              <a:t>Examples</a:t>
            </a:r>
          </a:p>
          <a:p>
            <a:pPr marL="796925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Submit evidence that is required but also evidence that shows your uniqueness</a:t>
            </a:r>
          </a:p>
          <a:p>
            <a:pPr marL="796925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Build evidence over time in designated repository</a:t>
            </a:r>
          </a:p>
          <a:p>
            <a:pPr marL="1254125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Exemplary in that it moves student to next level</a:t>
            </a:r>
          </a:p>
          <a:p>
            <a:pPr marL="1254125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From all levels-elementary, middle, and high school</a:t>
            </a:r>
          </a:p>
          <a:p>
            <a:pPr marL="796925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Have a narrative page that indicates what evidence you are submitting for each standard and why it is included.</a:t>
            </a:r>
          </a:p>
          <a:p>
            <a:pPr marL="1254125" lvl="2" indent="-342900">
              <a:buFont typeface="Arial" panose="020B0604020202020204" pitchFamily="34" charset="0"/>
              <a:buChar char="•"/>
            </a:pPr>
            <a:r>
              <a:rPr lang="en-US" dirty="0"/>
              <a:t>Help the reviewers make sense of what you are submitting!</a:t>
            </a:r>
          </a:p>
        </p:txBody>
      </p:sp>
    </p:spTree>
    <p:extLst>
      <p:ext uri="{BB962C8B-B14F-4D97-AF65-F5344CB8AC3E}">
        <p14:creationId xmlns:p14="http://schemas.microsoft.com/office/powerpoint/2010/main" val="560574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762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Input versus Output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62000" y="1752600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42900">
              <a:buFont typeface="Wingdings" panose="05000000000000000000" pitchFamily="2" charset="2"/>
              <a:buChar char="v"/>
            </a:pPr>
            <a:r>
              <a:rPr lang="en-US" sz="2400" dirty="0"/>
              <a:t>Examples</a:t>
            </a:r>
          </a:p>
          <a:p>
            <a:pPr marL="796925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Schedule faculty meetings each semester to discuss data and solutions for continuous improvement</a:t>
            </a:r>
          </a:p>
          <a:p>
            <a:pPr marL="796925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Show you are reflecting on practices and student learning outcomes</a:t>
            </a:r>
          </a:p>
          <a:p>
            <a:pPr marL="796925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Document, document</a:t>
            </a:r>
            <a:r>
              <a:rPr lang="en-US" sz="2400"/>
              <a:t>, document!</a:t>
            </a:r>
            <a:endParaRPr lang="en-US" sz="2400" dirty="0"/>
          </a:p>
          <a:p>
            <a:pPr marL="796925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9588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95300" y="1413910"/>
            <a:ext cx="7391400" cy="495520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Use your self-study to frame your organization</a:t>
            </a:r>
          </a:p>
          <a:p>
            <a:pPr>
              <a:defRPr/>
            </a:pPr>
            <a:endParaRPr lang="en-US" sz="1000" dirty="0"/>
          </a:p>
          <a:p>
            <a:pPr marL="693420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Folders, folders, folders!</a:t>
            </a:r>
            <a:endParaRPr lang="en-US" sz="2400" dirty="0">
              <a:cs typeface="Calibri"/>
            </a:endParaRPr>
          </a:p>
          <a:p>
            <a:pPr marL="1376045" indent="-3429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Google Drive</a:t>
            </a:r>
            <a:endParaRPr lang="en-US" sz="2000" dirty="0">
              <a:cs typeface="Calibri"/>
            </a:endParaRPr>
          </a:p>
          <a:p>
            <a:pPr marL="1376045" indent="-3429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One Drive</a:t>
            </a:r>
            <a:endParaRPr lang="en-US" sz="2000" dirty="0">
              <a:cs typeface="Calibri"/>
            </a:endParaRPr>
          </a:p>
          <a:p>
            <a:pPr marL="1376045" indent="-3429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Dropbox</a:t>
            </a:r>
            <a:endParaRPr lang="en-US" sz="2000" dirty="0">
              <a:cs typeface="Calibri"/>
            </a:endParaRPr>
          </a:p>
          <a:p>
            <a:pPr marL="1376045" indent="-3429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School’s Shared Drive</a:t>
            </a:r>
            <a:endParaRPr lang="en-US" sz="2000" dirty="0">
              <a:cs typeface="Calibri"/>
            </a:endParaRPr>
          </a:p>
          <a:p>
            <a:pPr marL="350520">
              <a:defRPr/>
            </a:pPr>
            <a:endParaRPr lang="en-US" sz="1000" dirty="0">
              <a:cs typeface="Calibri"/>
            </a:endParaRPr>
          </a:p>
          <a:p>
            <a:pPr marL="693420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Document explaining connection of evidence to specific standards</a:t>
            </a:r>
            <a:endParaRPr lang="en-US" sz="2400" dirty="0">
              <a:cs typeface="Calibri"/>
            </a:endParaRPr>
          </a:p>
          <a:p>
            <a:pPr marL="350520">
              <a:defRPr/>
            </a:pPr>
            <a:endParaRPr lang="en-US" sz="2400" dirty="0">
              <a:cs typeface="Calibri"/>
            </a:endParaRPr>
          </a:p>
          <a:p>
            <a:pPr marL="693420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To hyperlink or not to hyperlink?</a:t>
            </a:r>
            <a:endParaRPr lang="en-US" sz="2400" dirty="0">
              <a:cs typeface="Calibri"/>
            </a:endParaRPr>
          </a:p>
          <a:p>
            <a:pPr marL="1376045" indent="-3429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Pros and Cons</a:t>
            </a:r>
            <a:endParaRPr lang="en-US" sz="2000" dirty="0">
              <a:cs typeface="Calibri"/>
            </a:endParaRPr>
          </a:p>
          <a:p>
            <a:pPr marL="69342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cs typeface="Calibri"/>
            </a:endParaRPr>
          </a:p>
          <a:p>
            <a:pPr marL="350520">
              <a:defRPr/>
            </a:pPr>
            <a:endParaRPr lang="en-US" sz="24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3E377A-C1E2-7700-DCE5-6F7DA556FD73}"/>
              </a:ext>
            </a:extLst>
          </p:cNvPr>
          <p:cNvSpPr txBox="1"/>
          <p:nvPr/>
        </p:nvSpPr>
        <p:spPr>
          <a:xfrm>
            <a:off x="609600" y="4572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Organization of Evidence</a:t>
            </a:r>
          </a:p>
        </p:txBody>
      </p:sp>
    </p:spTree>
    <p:extLst>
      <p:ext uri="{BB962C8B-B14F-4D97-AF65-F5344CB8AC3E}">
        <p14:creationId xmlns:p14="http://schemas.microsoft.com/office/powerpoint/2010/main" val="57571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3E377A-C1E2-7700-DCE5-6F7DA556FD73}"/>
              </a:ext>
            </a:extLst>
          </p:cNvPr>
          <p:cNvSpPr txBox="1"/>
          <p:nvPr/>
        </p:nvSpPr>
        <p:spPr>
          <a:xfrm>
            <a:off x="295795" y="457200"/>
            <a:ext cx="7857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Assessment Cycle 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195D8E3-90A0-4C24-B346-D3070B035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245" y="1278080"/>
            <a:ext cx="2905125" cy="3693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should students learn?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FF1AAD72-8C5E-4066-8C5F-762F69D2E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297" y="2315491"/>
            <a:ext cx="3971405" cy="3693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do students learn the outcomes?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3E1874CB-1474-49DA-B0F2-904FCB054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184" y="3581586"/>
            <a:ext cx="3388416" cy="3693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they actually learning?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EF30A1E3-0FB9-4389-B48C-7D50783B4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31" y="4847681"/>
            <a:ext cx="3388416" cy="6463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evidence shows students are learning?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100CA315-F5AE-4574-AB70-23B896CE4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711" y="4819558"/>
            <a:ext cx="2905125" cy="6463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students meeting the learning outcomes?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BF725D76-EE9F-4B78-952B-FC0D87CDD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84" y="3201764"/>
            <a:ext cx="3280246" cy="6463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improve student learning?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6A249E1E-9C31-45A9-AA7C-1ABD00B6D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84" y="2184798"/>
            <a:ext cx="3079335" cy="3693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difference did it make?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9CA17E32-317C-4CE5-A574-9D43F4774BC2}"/>
              </a:ext>
            </a:extLst>
          </p:cNvPr>
          <p:cNvSpPr/>
          <p:nvPr/>
        </p:nvSpPr>
        <p:spPr>
          <a:xfrm rot="19138410">
            <a:off x="5880287" y="1430744"/>
            <a:ext cx="484505" cy="884853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BCDB0E85-6BE3-49D9-9ED9-2B2EB9A5A9E3}"/>
              </a:ext>
            </a:extLst>
          </p:cNvPr>
          <p:cNvSpPr/>
          <p:nvPr/>
        </p:nvSpPr>
        <p:spPr>
          <a:xfrm>
            <a:off x="6574163" y="2772119"/>
            <a:ext cx="484505" cy="72995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C41A9BD0-2101-4D39-8E0B-96E12A77F1A3}"/>
              </a:ext>
            </a:extLst>
          </p:cNvPr>
          <p:cNvSpPr/>
          <p:nvPr/>
        </p:nvSpPr>
        <p:spPr>
          <a:xfrm>
            <a:off x="6213546" y="4031320"/>
            <a:ext cx="484505" cy="67245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EB29D70C-6C35-4EC1-9DD3-9BAAFFB39C1D}"/>
              </a:ext>
            </a:extLst>
          </p:cNvPr>
          <p:cNvSpPr/>
          <p:nvPr/>
        </p:nvSpPr>
        <p:spPr>
          <a:xfrm rot="5400000">
            <a:off x="3995262" y="4565219"/>
            <a:ext cx="484505" cy="83883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0517651C-46D5-427D-8F38-78AB0CB7C401}"/>
              </a:ext>
            </a:extLst>
          </p:cNvPr>
          <p:cNvSpPr/>
          <p:nvPr/>
        </p:nvSpPr>
        <p:spPr>
          <a:xfrm rot="10800000">
            <a:off x="1806985" y="3943134"/>
            <a:ext cx="484505" cy="731403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0FF40E07-63DA-48BF-89C6-881C2B743694}"/>
              </a:ext>
            </a:extLst>
          </p:cNvPr>
          <p:cNvSpPr/>
          <p:nvPr/>
        </p:nvSpPr>
        <p:spPr>
          <a:xfrm rot="10800000">
            <a:off x="1263849" y="2558035"/>
            <a:ext cx="484505" cy="54869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5481EC1E-F123-4E44-BBD6-9A9484E8FA5E}"/>
              </a:ext>
            </a:extLst>
          </p:cNvPr>
          <p:cNvSpPr/>
          <p:nvPr/>
        </p:nvSpPr>
        <p:spPr>
          <a:xfrm rot="14133744">
            <a:off x="2001157" y="1237847"/>
            <a:ext cx="484505" cy="99631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C29A3033-907C-4B10-83C3-FC319C4A2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Cycle</a:t>
            </a:r>
            <a:endParaRPr kumimoji="0" lang="en-US" altLang="en-US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B469A96E-F1FB-47D5-BE9D-AD7F93177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363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38262" y="1524000"/>
            <a:ext cx="739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24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Indicates reflective practice</a:t>
            </a:r>
          </a:p>
          <a:p>
            <a:pPr marL="350838">
              <a:defRPr/>
            </a:pPr>
            <a:endParaRPr lang="en-US" sz="24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Demonstrates changes based on evaluation and assessment of evidence</a:t>
            </a:r>
          </a:p>
          <a:p>
            <a:pPr marL="350838">
              <a:defRPr/>
            </a:pPr>
            <a:endParaRPr lang="en-US" sz="24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Capture it!</a:t>
            </a:r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Minutes, along with agendas!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3E377A-C1E2-7700-DCE5-6F7DA556FD73}"/>
              </a:ext>
            </a:extLst>
          </p:cNvPr>
          <p:cNvSpPr txBox="1"/>
          <p:nvPr/>
        </p:nvSpPr>
        <p:spPr>
          <a:xfrm>
            <a:off x="632647" y="939207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What is Outcomes-based Evidence? </a:t>
            </a:r>
          </a:p>
        </p:txBody>
      </p:sp>
    </p:spTree>
    <p:extLst>
      <p:ext uri="{BB962C8B-B14F-4D97-AF65-F5344CB8AC3E}">
        <p14:creationId xmlns:p14="http://schemas.microsoft.com/office/powerpoint/2010/main" val="2410522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33400" y="1416368"/>
            <a:ext cx="7620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Are students meeting the learning outcomes?</a:t>
            </a:r>
          </a:p>
          <a:p>
            <a:pPr marL="350838">
              <a:defRPr/>
            </a:pPr>
            <a:endParaRPr lang="en-US" b="1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Assess changes in student performance indicators</a:t>
            </a:r>
          </a:p>
          <a:p>
            <a:pPr marL="1150938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Identify gaps between the desired and actual</a:t>
            </a:r>
          </a:p>
          <a:p>
            <a:pPr marL="808038" lvl="1">
              <a:defRPr/>
            </a:pPr>
            <a:endParaRPr lang="en-US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Analyze the assessment results</a:t>
            </a:r>
          </a:p>
          <a:p>
            <a:pPr marL="1150938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What’s working?  What’s not?</a:t>
            </a:r>
          </a:p>
          <a:p>
            <a:pPr marL="808038" lvl="1">
              <a:defRPr/>
            </a:pPr>
            <a:endParaRPr lang="en-US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What needs to change to increase student performance?</a:t>
            </a:r>
          </a:p>
          <a:p>
            <a:pPr marL="808038" lvl="1">
              <a:defRPr/>
            </a:pPr>
            <a:endParaRPr lang="en-US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Document the discussions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3E377A-C1E2-7700-DCE5-6F7DA556FD73}"/>
              </a:ext>
            </a:extLst>
          </p:cNvPr>
          <p:cNvSpPr txBox="1"/>
          <p:nvPr/>
        </p:nvSpPr>
        <p:spPr>
          <a:xfrm>
            <a:off x="295795" y="457200"/>
            <a:ext cx="7857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Data Analysis</a:t>
            </a:r>
          </a:p>
        </p:txBody>
      </p:sp>
    </p:spTree>
    <p:extLst>
      <p:ext uri="{BB962C8B-B14F-4D97-AF65-F5344CB8AC3E}">
        <p14:creationId xmlns:p14="http://schemas.microsoft.com/office/powerpoint/2010/main" val="2834132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28898" y="1416368"/>
            <a:ext cx="762450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How can the results be used to improve learning?</a:t>
            </a:r>
          </a:p>
          <a:p>
            <a:pPr marL="808038" lvl="1">
              <a:defRPr/>
            </a:pPr>
            <a:endParaRPr lang="en-US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Discuss regularly the insights on strengths and weaknesses</a:t>
            </a:r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endParaRPr lang="en-US" sz="12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Draw conclusions</a:t>
            </a:r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endParaRPr lang="en-US" sz="12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Propose solutions</a:t>
            </a:r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endParaRPr lang="en-US" sz="12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Make decisions on changes needed for improvement</a:t>
            </a:r>
          </a:p>
          <a:p>
            <a:pPr marL="808038" lvl="1">
              <a:defRPr/>
            </a:pPr>
            <a:endParaRPr lang="en-US" sz="12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Document the discussions, the decisions made, and the implementation timeline and responsibilities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3E377A-C1E2-7700-DCE5-6F7DA556FD73}"/>
              </a:ext>
            </a:extLst>
          </p:cNvPr>
          <p:cNvSpPr txBox="1"/>
          <p:nvPr/>
        </p:nvSpPr>
        <p:spPr>
          <a:xfrm>
            <a:off x="295795" y="457200"/>
            <a:ext cx="7857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Data Analysis</a:t>
            </a:r>
          </a:p>
        </p:txBody>
      </p:sp>
    </p:spTree>
    <p:extLst>
      <p:ext uri="{BB962C8B-B14F-4D97-AF65-F5344CB8AC3E}">
        <p14:creationId xmlns:p14="http://schemas.microsoft.com/office/powerpoint/2010/main" val="3829077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28898" y="1416368"/>
            <a:ext cx="762450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What difference did the change make?</a:t>
            </a:r>
          </a:p>
          <a:p>
            <a:pPr marL="350838">
              <a:defRPr/>
            </a:pPr>
            <a:endParaRPr lang="en-US" sz="24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Evaluate the impact of changes implemented</a:t>
            </a:r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endParaRPr lang="en-US" sz="1000" dirty="0"/>
          </a:p>
          <a:p>
            <a:pPr marL="1150938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Gather evidence</a:t>
            </a:r>
          </a:p>
          <a:p>
            <a:pPr marL="1150938" lvl="1" indent="-342900">
              <a:buFont typeface="Arial" panose="020B0604020202020204" pitchFamily="34" charset="0"/>
              <a:buChar char="•"/>
              <a:defRPr/>
            </a:pPr>
            <a:endParaRPr lang="en-US" sz="1000" dirty="0"/>
          </a:p>
          <a:p>
            <a:pPr marL="1150938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Analyze the data</a:t>
            </a:r>
          </a:p>
          <a:p>
            <a:pPr marL="1150938" lvl="1" indent="-342900">
              <a:buFont typeface="Arial" panose="020B0604020202020204" pitchFamily="34" charset="0"/>
              <a:buChar char="•"/>
              <a:defRPr/>
            </a:pPr>
            <a:endParaRPr lang="en-US" sz="1000" dirty="0"/>
          </a:p>
          <a:p>
            <a:pPr marL="1150938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Draw conclusions</a:t>
            </a:r>
          </a:p>
          <a:p>
            <a:pPr marL="1608138" lvl="2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Were results what you expected?</a:t>
            </a:r>
          </a:p>
          <a:p>
            <a:pPr marL="1608138" lvl="2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If not, what needs to change?</a:t>
            </a:r>
          </a:p>
          <a:p>
            <a:pPr marL="1608138" lvl="2" indent="-342900">
              <a:buFont typeface="Arial" panose="020B0604020202020204" pitchFamily="34" charset="0"/>
              <a:buChar char="•"/>
              <a:defRPr/>
            </a:pPr>
            <a:endParaRPr lang="en-US" sz="10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Repeat the cycle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3E377A-C1E2-7700-DCE5-6F7DA556FD73}"/>
              </a:ext>
            </a:extLst>
          </p:cNvPr>
          <p:cNvSpPr txBox="1"/>
          <p:nvPr/>
        </p:nvSpPr>
        <p:spPr>
          <a:xfrm>
            <a:off x="295795" y="457200"/>
            <a:ext cx="7857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Data Analysis</a:t>
            </a:r>
          </a:p>
        </p:txBody>
      </p:sp>
    </p:spTree>
    <p:extLst>
      <p:ext uri="{BB962C8B-B14F-4D97-AF65-F5344CB8AC3E}">
        <p14:creationId xmlns:p14="http://schemas.microsoft.com/office/powerpoint/2010/main" val="4221954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28898" y="1416368"/>
            <a:ext cx="739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Provides a roadmap for new teachers</a:t>
            </a:r>
          </a:p>
          <a:p>
            <a:pPr marL="350838">
              <a:defRPr/>
            </a:pPr>
            <a:endParaRPr lang="en-US" sz="24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Helps teachers and parents of new students understand what skill sets students may have or need</a:t>
            </a:r>
          </a:p>
          <a:p>
            <a:pPr marL="350838">
              <a:defRPr/>
            </a:pPr>
            <a:endParaRPr lang="en-US" sz="24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Keeps faculty and administration on the same page regarding student progress</a:t>
            </a:r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693738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Tracks growth academically AND spiritually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3E377A-C1E2-7700-DCE5-6F7DA556FD73}"/>
              </a:ext>
            </a:extLst>
          </p:cNvPr>
          <p:cNvSpPr txBox="1"/>
          <p:nvPr/>
        </p:nvSpPr>
        <p:spPr>
          <a:xfrm>
            <a:off x="295795" y="457200"/>
            <a:ext cx="7857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Why is Scope and Sequence important? </a:t>
            </a:r>
          </a:p>
        </p:txBody>
      </p:sp>
    </p:spTree>
    <p:extLst>
      <p:ext uri="{BB962C8B-B14F-4D97-AF65-F5344CB8AC3E}">
        <p14:creationId xmlns:p14="http://schemas.microsoft.com/office/powerpoint/2010/main" val="238724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762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Critical Evidence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1600200" y="1769529"/>
            <a:ext cx="548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Assurances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Cultural Context Domain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Leadership Capacity Domain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Learning Capacity Domain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Resource Capacity Domain</a:t>
            </a:r>
          </a:p>
        </p:txBody>
      </p:sp>
    </p:spTree>
    <p:extLst>
      <p:ext uri="{BB962C8B-B14F-4D97-AF65-F5344CB8AC3E}">
        <p14:creationId xmlns:p14="http://schemas.microsoft.com/office/powerpoint/2010/main" val="62476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762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Assurances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63587" y="1447800"/>
            <a:ext cx="738981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Establishing who you are and how you operate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Statement of Faith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Vision/Mission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Christian philosophy of education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Commitment for spiritual growth and Biblical instruction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Legal and fiscal operations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Policies and procedures are established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Discontinuance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Security/Safety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Continuous improvement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Substantive Change</a:t>
            </a:r>
          </a:p>
          <a:p>
            <a:pPr marL="0" lvl="1"/>
            <a:endParaRPr lang="en-US" sz="2400" dirty="0"/>
          </a:p>
          <a:p>
            <a:pPr marL="454025"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419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762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Assurances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61999" y="1524000"/>
            <a:ext cx="73898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v"/>
            </a:pPr>
            <a:r>
              <a:rPr lang="en-US" sz="2400" b="1" dirty="0"/>
              <a:t>Be sure the Reviewer can locate all the information related to this Domain.</a:t>
            </a:r>
          </a:p>
          <a:p>
            <a:pPr marL="342900" lvl="1" indent="-342900">
              <a:buFont typeface="Wingdings" panose="05000000000000000000" pitchFamily="2" charset="2"/>
              <a:buChar char="v"/>
            </a:pPr>
            <a:endParaRPr lang="en-US" sz="2400" b="1" dirty="0"/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Have folders for each Assurance with examples of evidence.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Can provide links to examples in Comment boxes</a:t>
            </a:r>
          </a:p>
          <a:p>
            <a:pPr marL="0" lvl="1"/>
            <a:endParaRPr lang="en-US" sz="2400" dirty="0"/>
          </a:p>
          <a:p>
            <a:pPr marL="454025"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5090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762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Cultural Context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63587" y="1362590"/>
            <a:ext cx="738981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Mission/Vision/Purpose statements form the foundation for identity, culture, and student success including spiritual growth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Processes and procedures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Spiritual formation goals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Curriculum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Biblical integration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Biblical worldview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Personnel performance and professional development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Documented in writing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Living curriculum</a:t>
            </a:r>
          </a:p>
          <a:p>
            <a:pPr marL="0" lvl="1"/>
            <a:endParaRPr lang="en-US" sz="2400" dirty="0"/>
          </a:p>
          <a:p>
            <a:pPr marL="454025"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263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475936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Leadership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57972" y="1564433"/>
            <a:ext cx="738981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Essential Element of Institutional Effectiveness</a:t>
            </a:r>
          </a:p>
          <a:p>
            <a:pPr marL="0" lvl="1"/>
            <a:endParaRPr lang="en-US" sz="2400" b="1" dirty="0"/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Fidelity to purpose and direction </a:t>
            </a:r>
          </a:p>
          <a:p>
            <a:pPr marL="1260475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Well documented</a:t>
            </a:r>
          </a:p>
          <a:p>
            <a:pPr marL="1260475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Involves all stakeholders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Continuous improvement</a:t>
            </a:r>
          </a:p>
          <a:p>
            <a:pPr marL="1260475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Measurable results</a:t>
            </a:r>
          </a:p>
          <a:p>
            <a:pPr marL="1712913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Student learning</a:t>
            </a:r>
          </a:p>
          <a:p>
            <a:pPr marL="1712913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Practice</a:t>
            </a:r>
          </a:p>
          <a:p>
            <a:pPr marL="0" lvl="1"/>
            <a:endParaRPr lang="en-US" sz="2400" dirty="0"/>
          </a:p>
          <a:p>
            <a:pPr marL="454025"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415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0543" y="475936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Leadership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DC1286-4B01-EFC2-584E-DBBAFC806F42}"/>
              </a:ext>
            </a:extLst>
          </p:cNvPr>
          <p:cNvSpPr txBox="1"/>
          <p:nvPr/>
        </p:nvSpPr>
        <p:spPr>
          <a:xfrm>
            <a:off x="763587" y="1524000"/>
            <a:ext cx="73898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Institutional effectiveness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Ethics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Evaluation processes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Support of teaching and learning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Opportunities for leadership development</a:t>
            </a:r>
          </a:p>
          <a:p>
            <a:pPr marL="1260475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Mentoring</a:t>
            </a:r>
          </a:p>
          <a:p>
            <a:pPr marL="1260475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Team building</a:t>
            </a:r>
          </a:p>
          <a:p>
            <a:pPr marL="0" lvl="1"/>
            <a:endParaRPr lang="en-US" sz="2400" dirty="0"/>
          </a:p>
          <a:p>
            <a:pPr marL="454025"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015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UEF ICAA Workshop 1 PPT Summer 2022" id="{1A96998B-3C90-4676-B17E-9B33CD8F3A69}" vid="{0D7190EF-01E9-41BE-86F7-EE418F7EA37C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UEF ICAA Workshop 1 PPT Summer 2022" id="{1A96998B-3C90-4676-B17E-9B33CD8F3A69}" vid="{FC23177B-5E23-4DE4-9796-01E909E8248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A64CE3D2EDC41B8437050C5E1AF85" ma:contentTypeVersion="14" ma:contentTypeDescription="Create a new document." ma:contentTypeScope="" ma:versionID="b610d0e86f0a400be8c9904bf13451b0">
  <xsd:schema xmlns:xsd="http://www.w3.org/2001/XMLSchema" xmlns:xs="http://www.w3.org/2001/XMLSchema" xmlns:p="http://schemas.microsoft.com/office/2006/metadata/properties" xmlns:ns3="8125e0d2-a7e8-4534-a11c-44a0eccedf75" xmlns:ns4="7d701438-6883-4774-b6a7-0490b0d8ec91" targetNamespace="http://schemas.microsoft.com/office/2006/metadata/properties" ma:root="true" ma:fieldsID="27fe7d9abab0481b0285121b1bad8291" ns3:_="" ns4:_="">
    <xsd:import namespace="8125e0d2-a7e8-4534-a11c-44a0eccedf75"/>
    <xsd:import namespace="7d701438-6883-4774-b6a7-0490b0d8ec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5e0d2-a7e8-4534-a11c-44a0eccedf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01438-6883-4774-b6a7-0490b0d8ec9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458AF3-5C47-41F3-8DBC-11CFB6864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25e0d2-a7e8-4534-a11c-44a0eccedf75"/>
    <ds:schemaRef ds:uri="7d701438-6883-4774-b6a7-0490b0d8ec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FF3469-BEA6-4245-BFE1-CC362D63C2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9AD14D-FCD6-4981-8FC1-BA831C910821}">
  <ds:schemaRefs>
    <ds:schemaRef ds:uri="8125e0d2-a7e8-4534-a11c-44a0eccedf75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d701438-6883-4774-b6a7-0490b0d8ec9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ORUEF ICAA Workshop 1 PPT Summer 2022</Template>
  <TotalTime>0</TotalTime>
  <Words>904</Words>
  <Application>Microsoft Office PowerPoint</Application>
  <PresentationFormat>On-screen Show (4:3)</PresentationFormat>
  <Paragraphs>231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Rounded MT Bold</vt:lpstr>
      <vt:lpstr>Calibri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Lou Miller</dc:creator>
  <cp:lastModifiedBy>Mary Lou Miller</cp:lastModifiedBy>
  <cp:revision>9</cp:revision>
  <dcterms:created xsi:type="dcterms:W3CDTF">2022-06-15T22:51:23Z</dcterms:created>
  <dcterms:modified xsi:type="dcterms:W3CDTF">2022-06-16T12:14:52Z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0x010100752A64CE3D2EDC41B8437050C5E1AF85</vt:lpwstr>
  </property>
</Properties>
</file>