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6"/>
  </p:notesMasterIdLst>
  <p:handoutMasterIdLst>
    <p:handoutMasterId r:id="rId17"/>
  </p:handoutMasterIdLst>
  <p:sldIdLst>
    <p:sldId id="278" r:id="rId2"/>
    <p:sldId id="328" r:id="rId3"/>
    <p:sldId id="329" r:id="rId4"/>
    <p:sldId id="339" r:id="rId5"/>
    <p:sldId id="330" r:id="rId6"/>
    <p:sldId id="332" r:id="rId7"/>
    <p:sldId id="324" r:id="rId8"/>
    <p:sldId id="334" r:id="rId9"/>
    <p:sldId id="317" r:id="rId10"/>
    <p:sldId id="318" r:id="rId11"/>
    <p:sldId id="335" r:id="rId12"/>
    <p:sldId id="311" r:id="rId13"/>
    <p:sldId id="336" r:id="rId14"/>
    <p:sldId id="32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BF31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1" autoAdjust="0"/>
    <p:restoredTop sz="51825" autoAdjust="0"/>
  </p:normalViewPr>
  <p:slideViewPr>
    <p:cSldViewPr>
      <p:cViewPr varScale="1">
        <p:scale>
          <a:sx n="53" d="100"/>
          <a:sy n="53" d="100"/>
        </p:scale>
        <p:origin x="217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hyperlink" Target="4%20Staff%20Assignments.pdf" TargetMode="External"/></Relationships>
</file>

<file path=ppt/diagrams/_rels/data3.xml.rels><?xml version="1.0" encoding="UTF-8" standalone="yes"?>
<Relationships xmlns="http://schemas.openxmlformats.org/package/2006/relationships"><Relationship Id="rId3" Type="http://schemas.openxmlformats.org/officeDocument/2006/relationships/hyperlink" Target="8%20Working%20Copy%20of%20Tracking%20for%20Standard%203.xls" TargetMode="External"/><Relationship Id="rId2" Type="http://schemas.openxmlformats.org/officeDocument/2006/relationships/hyperlink" Target="8%20Accreditation%20Minutes%20%20Standard%203.pdf" TargetMode="External"/><Relationship Id="rId1" Type="http://schemas.openxmlformats.org/officeDocument/2006/relationships/hyperlink" Target="7%20Accreditation%20Minutes%209-14-2011.pdf" TargetMode="External"/><Relationship Id="rId5" Type="http://schemas.openxmlformats.org/officeDocument/2006/relationships/hyperlink" Target="9%20Document%20Findings.pdf" TargetMode="External"/><Relationship Id="rId4" Type="http://schemas.openxmlformats.org/officeDocument/2006/relationships/hyperlink" Target="10%20Document%20Findings.xls"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4%20Staff%20Assignments.pdf"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8%20Working%20Copy%20of%20Tracking%20for%20Standard%203.xls" TargetMode="External"/><Relationship Id="rId2" Type="http://schemas.openxmlformats.org/officeDocument/2006/relationships/hyperlink" Target="8%20Accreditation%20Minutes%20%20Standard%203.pdf" TargetMode="External"/><Relationship Id="rId1" Type="http://schemas.openxmlformats.org/officeDocument/2006/relationships/hyperlink" Target="7%20Accreditation%20Minutes%209-14-2011.pdf" TargetMode="External"/><Relationship Id="rId4" Type="http://schemas.openxmlformats.org/officeDocument/2006/relationships/hyperlink" Target="10%20Document%20Findings.xls"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75A95A-15F9-44EC-9642-62EAB40D604C}"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6234BE95-F2BC-4924-ADA5-F1F777ECD3AB}">
      <dgm:prSet phldrT="[Text]"/>
      <dgm:spPr/>
      <dgm:t>
        <a:bodyPr/>
        <a:lstStyle/>
        <a:p>
          <a:r>
            <a:rPr lang="en-US" b="1" dirty="0">
              <a:solidFill>
                <a:srgbClr val="0000FF"/>
              </a:solidFill>
            </a:rPr>
            <a:t>First generation excitement</a:t>
          </a:r>
        </a:p>
      </dgm:t>
    </dgm:pt>
    <dgm:pt modelId="{5F58A23B-767B-4F29-B9B2-0536F9E0EA32}" type="parTrans" cxnId="{3F084D1A-2B77-430A-874E-09BE6D5DC1BB}">
      <dgm:prSet/>
      <dgm:spPr/>
      <dgm:t>
        <a:bodyPr/>
        <a:lstStyle/>
        <a:p>
          <a:endParaRPr lang="en-US"/>
        </a:p>
      </dgm:t>
    </dgm:pt>
    <dgm:pt modelId="{8E8CE9C4-7E00-471D-927E-BF99D2F3EBA4}" type="sibTrans" cxnId="{3F084D1A-2B77-430A-874E-09BE6D5DC1BB}">
      <dgm:prSet/>
      <dgm:spPr/>
      <dgm:t>
        <a:bodyPr/>
        <a:lstStyle/>
        <a:p>
          <a:endParaRPr lang="en-US"/>
        </a:p>
      </dgm:t>
    </dgm:pt>
    <dgm:pt modelId="{06497D9F-9AA2-4073-979A-7B1D4FFB497D}">
      <dgm:prSet phldrT="[Text]"/>
      <dgm:spPr/>
      <dgm:t>
        <a:bodyPr/>
        <a:lstStyle/>
        <a:p>
          <a:r>
            <a:rPr lang="en-US" b="1" dirty="0">
              <a:solidFill>
                <a:srgbClr val="0000FF"/>
              </a:solidFill>
            </a:rPr>
            <a:t>Settle Back</a:t>
          </a:r>
        </a:p>
      </dgm:t>
    </dgm:pt>
    <dgm:pt modelId="{9178818F-0369-4276-A325-136726B722DC}" type="parTrans" cxnId="{4F12EA0A-3D9B-4492-90BE-AD8F198AC49A}">
      <dgm:prSet/>
      <dgm:spPr/>
      <dgm:t>
        <a:bodyPr/>
        <a:lstStyle/>
        <a:p>
          <a:endParaRPr lang="en-US"/>
        </a:p>
      </dgm:t>
    </dgm:pt>
    <dgm:pt modelId="{1A13A899-D7D4-41EA-B4E5-5360A741272F}" type="sibTrans" cxnId="{4F12EA0A-3D9B-4492-90BE-AD8F198AC49A}">
      <dgm:prSet/>
      <dgm:spPr/>
      <dgm:t>
        <a:bodyPr/>
        <a:lstStyle/>
        <a:p>
          <a:endParaRPr lang="en-US"/>
        </a:p>
      </dgm:t>
    </dgm:pt>
    <dgm:pt modelId="{CBECF8B1-125D-427C-91C9-F0CCAE4D81B5}">
      <dgm:prSet phldrT="[Text]"/>
      <dgm:spPr/>
      <dgm:t>
        <a:bodyPr/>
        <a:lstStyle/>
        <a:p>
          <a:r>
            <a:rPr lang="en-US" b="1" dirty="0">
              <a:solidFill>
                <a:srgbClr val="0000FF"/>
              </a:solidFill>
            </a:rPr>
            <a:t>Second and future generation Review</a:t>
          </a:r>
        </a:p>
      </dgm:t>
    </dgm:pt>
    <dgm:pt modelId="{FB0B11DD-41C8-456B-97F8-B5EEAAEA7322}" type="parTrans" cxnId="{23A10237-B049-4DD3-927C-21254A9DDE3D}">
      <dgm:prSet/>
      <dgm:spPr/>
      <dgm:t>
        <a:bodyPr/>
        <a:lstStyle/>
        <a:p>
          <a:endParaRPr lang="en-US"/>
        </a:p>
      </dgm:t>
    </dgm:pt>
    <dgm:pt modelId="{2B46D45F-B72F-48A1-AC27-E38CB2082843}" type="sibTrans" cxnId="{23A10237-B049-4DD3-927C-21254A9DDE3D}">
      <dgm:prSet/>
      <dgm:spPr/>
      <dgm:t>
        <a:bodyPr/>
        <a:lstStyle/>
        <a:p>
          <a:endParaRPr lang="en-US"/>
        </a:p>
      </dgm:t>
    </dgm:pt>
    <dgm:pt modelId="{A74BC905-FA47-4AFD-B5FA-E9D544E92B2E}" type="pres">
      <dgm:prSet presAssocID="{4D75A95A-15F9-44EC-9642-62EAB40D604C}" presName="Name0" presStyleCnt="0">
        <dgm:presLayoutVars>
          <dgm:chMax val="7"/>
          <dgm:chPref val="7"/>
          <dgm:dir/>
          <dgm:animLvl val="lvl"/>
        </dgm:presLayoutVars>
      </dgm:prSet>
      <dgm:spPr/>
    </dgm:pt>
    <dgm:pt modelId="{E9FFAD2C-3AC3-41E1-8725-B76F250418E1}" type="pres">
      <dgm:prSet presAssocID="{6234BE95-F2BC-4924-ADA5-F1F777ECD3AB}" presName="Accent1" presStyleCnt="0"/>
      <dgm:spPr/>
    </dgm:pt>
    <dgm:pt modelId="{00C8C1E4-69E6-4F39-876B-96A4CCD2F0EC}" type="pres">
      <dgm:prSet presAssocID="{6234BE95-F2BC-4924-ADA5-F1F777ECD3AB}" presName="Accent" presStyleLbl="node1" presStyleIdx="0" presStyleCnt="3" custScaleX="102484" custScaleY="103166"/>
      <dgm:spPr/>
    </dgm:pt>
    <dgm:pt modelId="{6E2093C2-729B-4EF7-AD92-24DBD951B721}" type="pres">
      <dgm:prSet presAssocID="{6234BE95-F2BC-4924-ADA5-F1F777ECD3AB}" presName="Parent1" presStyleLbl="revTx" presStyleIdx="0" presStyleCnt="3">
        <dgm:presLayoutVars>
          <dgm:chMax val="1"/>
          <dgm:chPref val="1"/>
          <dgm:bulletEnabled val="1"/>
        </dgm:presLayoutVars>
      </dgm:prSet>
      <dgm:spPr/>
    </dgm:pt>
    <dgm:pt modelId="{EC089700-F4D3-49B6-B732-C447CE09481D}" type="pres">
      <dgm:prSet presAssocID="{06497D9F-9AA2-4073-979A-7B1D4FFB497D}" presName="Accent2" presStyleCnt="0"/>
      <dgm:spPr/>
    </dgm:pt>
    <dgm:pt modelId="{0BE11352-5A2D-4809-ACBB-A8FD35E553E1}" type="pres">
      <dgm:prSet presAssocID="{06497D9F-9AA2-4073-979A-7B1D4FFB497D}" presName="Accent" presStyleLbl="node1" presStyleIdx="1" presStyleCnt="3" custScaleX="95896" custScaleY="90347"/>
      <dgm:spPr/>
    </dgm:pt>
    <dgm:pt modelId="{EF7BBE46-22DC-4173-AC29-6FE605F6D11C}" type="pres">
      <dgm:prSet presAssocID="{06497D9F-9AA2-4073-979A-7B1D4FFB497D}" presName="Parent2" presStyleLbl="revTx" presStyleIdx="1" presStyleCnt="3">
        <dgm:presLayoutVars>
          <dgm:chMax val="1"/>
          <dgm:chPref val="1"/>
          <dgm:bulletEnabled val="1"/>
        </dgm:presLayoutVars>
      </dgm:prSet>
      <dgm:spPr/>
    </dgm:pt>
    <dgm:pt modelId="{5A4092A0-9465-49CD-9B98-B56C2BF1A579}" type="pres">
      <dgm:prSet presAssocID="{CBECF8B1-125D-427C-91C9-F0CCAE4D81B5}" presName="Accent3" presStyleCnt="0"/>
      <dgm:spPr/>
    </dgm:pt>
    <dgm:pt modelId="{F08C2D4E-C473-4B9A-B586-CD6BFE366251}" type="pres">
      <dgm:prSet presAssocID="{CBECF8B1-125D-427C-91C9-F0CCAE4D81B5}" presName="Accent" presStyleLbl="node1" presStyleIdx="2" presStyleCnt="3" custLinFactNeighborX="6365" custLinFactNeighborY="5618"/>
      <dgm:spPr/>
    </dgm:pt>
    <dgm:pt modelId="{D453864A-4BD0-4921-BF94-E24080251521}" type="pres">
      <dgm:prSet presAssocID="{CBECF8B1-125D-427C-91C9-F0CCAE4D81B5}" presName="Parent3" presStyleLbl="revTx" presStyleIdx="2" presStyleCnt="3">
        <dgm:presLayoutVars>
          <dgm:chMax val="1"/>
          <dgm:chPref val="1"/>
          <dgm:bulletEnabled val="1"/>
        </dgm:presLayoutVars>
      </dgm:prSet>
      <dgm:spPr/>
    </dgm:pt>
  </dgm:ptLst>
  <dgm:cxnLst>
    <dgm:cxn modelId="{4F12EA0A-3D9B-4492-90BE-AD8F198AC49A}" srcId="{4D75A95A-15F9-44EC-9642-62EAB40D604C}" destId="{06497D9F-9AA2-4073-979A-7B1D4FFB497D}" srcOrd="1" destOrd="0" parTransId="{9178818F-0369-4276-A325-136726B722DC}" sibTransId="{1A13A899-D7D4-41EA-B4E5-5360A741272F}"/>
    <dgm:cxn modelId="{3F084D1A-2B77-430A-874E-09BE6D5DC1BB}" srcId="{4D75A95A-15F9-44EC-9642-62EAB40D604C}" destId="{6234BE95-F2BC-4924-ADA5-F1F777ECD3AB}" srcOrd="0" destOrd="0" parTransId="{5F58A23B-767B-4F29-B9B2-0536F9E0EA32}" sibTransId="{8E8CE9C4-7E00-471D-927E-BF99D2F3EBA4}"/>
    <dgm:cxn modelId="{23A10237-B049-4DD3-927C-21254A9DDE3D}" srcId="{4D75A95A-15F9-44EC-9642-62EAB40D604C}" destId="{CBECF8B1-125D-427C-91C9-F0CCAE4D81B5}" srcOrd="2" destOrd="0" parTransId="{FB0B11DD-41C8-456B-97F8-B5EEAAEA7322}" sibTransId="{2B46D45F-B72F-48A1-AC27-E38CB2082843}"/>
    <dgm:cxn modelId="{A371223A-3DBB-0746-AAAF-5C2489F148C6}" type="presOf" srcId="{06497D9F-9AA2-4073-979A-7B1D4FFB497D}" destId="{EF7BBE46-22DC-4173-AC29-6FE605F6D11C}" srcOrd="0" destOrd="0" presId="urn:microsoft.com/office/officeart/2009/layout/CircleArrowProcess"/>
    <dgm:cxn modelId="{5A906F40-6E6B-F44D-B468-7919294FA723}" type="presOf" srcId="{4D75A95A-15F9-44EC-9642-62EAB40D604C}" destId="{A74BC905-FA47-4AFD-B5FA-E9D544E92B2E}" srcOrd="0" destOrd="0" presId="urn:microsoft.com/office/officeart/2009/layout/CircleArrowProcess"/>
    <dgm:cxn modelId="{7EC01F72-EB00-F442-AA38-9C3210BCC4EA}" type="presOf" srcId="{CBECF8B1-125D-427C-91C9-F0CCAE4D81B5}" destId="{D453864A-4BD0-4921-BF94-E24080251521}" srcOrd="0" destOrd="0" presId="urn:microsoft.com/office/officeart/2009/layout/CircleArrowProcess"/>
    <dgm:cxn modelId="{5D528BF6-7BD9-1D4A-A0FC-000FF30B2EE6}" type="presOf" srcId="{6234BE95-F2BC-4924-ADA5-F1F777ECD3AB}" destId="{6E2093C2-729B-4EF7-AD92-24DBD951B721}" srcOrd="0" destOrd="0" presId="urn:microsoft.com/office/officeart/2009/layout/CircleArrowProcess"/>
    <dgm:cxn modelId="{E1602004-D7BF-2849-BD63-EB611386397E}" type="presParOf" srcId="{A74BC905-FA47-4AFD-B5FA-E9D544E92B2E}" destId="{E9FFAD2C-3AC3-41E1-8725-B76F250418E1}" srcOrd="0" destOrd="0" presId="urn:microsoft.com/office/officeart/2009/layout/CircleArrowProcess"/>
    <dgm:cxn modelId="{84219F68-81F0-2042-B431-6AD3110B0CAF}" type="presParOf" srcId="{E9FFAD2C-3AC3-41E1-8725-B76F250418E1}" destId="{00C8C1E4-69E6-4F39-876B-96A4CCD2F0EC}" srcOrd="0" destOrd="0" presId="urn:microsoft.com/office/officeart/2009/layout/CircleArrowProcess"/>
    <dgm:cxn modelId="{1FBAA909-EE49-0944-A060-376AE9B33809}" type="presParOf" srcId="{A74BC905-FA47-4AFD-B5FA-E9D544E92B2E}" destId="{6E2093C2-729B-4EF7-AD92-24DBD951B721}" srcOrd="1" destOrd="0" presId="urn:microsoft.com/office/officeart/2009/layout/CircleArrowProcess"/>
    <dgm:cxn modelId="{B976AA41-D4E0-4446-8BCA-B62E6B5A780B}" type="presParOf" srcId="{A74BC905-FA47-4AFD-B5FA-E9D544E92B2E}" destId="{EC089700-F4D3-49B6-B732-C447CE09481D}" srcOrd="2" destOrd="0" presId="urn:microsoft.com/office/officeart/2009/layout/CircleArrowProcess"/>
    <dgm:cxn modelId="{7F1F08AF-3D9F-7240-85C9-B751E013EC3B}" type="presParOf" srcId="{EC089700-F4D3-49B6-B732-C447CE09481D}" destId="{0BE11352-5A2D-4809-ACBB-A8FD35E553E1}" srcOrd="0" destOrd="0" presId="urn:microsoft.com/office/officeart/2009/layout/CircleArrowProcess"/>
    <dgm:cxn modelId="{DADC4119-1A1E-CC4B-94B5-06357876BE25}" type="presParOf" srcId="{A74BC905-FA47-4AFD-B5FA-E9D544E92B2E}" destId="{EF7BBE46-22DC-4173-AC29-6FE605F6D11C}" srcOrd="3" destOrd="0" presId="urn:microsoft.com/office/officeart/2009/layout/CircleArrowProcess"/>
    <dgm:cxn modelId="{508D517E-03BD-4A42-B29A-F095024E23A0}" type="presParOf" srcId="{A74BC905-FA47-4AFD-B5FA-E9D544E92B2E}" destId="{5A4092A0-9465-49CD-9B98-B56C2BF1A579}" srcOrd="4" destOrd="0" presId="urn:microsoft.com/office/officeart/2009/layout/CircleArrowProcess"/>
    <dgm:cxn modelId="{F5D0B4B3-BFCF-E942-B4D2-D59FCC04DB4F}" type="presParOf" srcId="{5A4092A0-9465-49CD-9B98-B56C2BF1A579}" destId="{F08C2D4E-C473-4B9A-B586-CD6BFE366251}" srcOrd="0" destOrd="0" presId="urn:microsoft.com/office/officeart/2009/layout/CircleArrowProcess"/>
    <dgm:cxn modelId="{06150B8F-C941-EC4B-9D77-BB801CD17A22}" type="presParOf" srcId="{A74BC905-FA47-4AFD-B5FA-E9D544E92B2E}" destId="{D453864A-4BD0-4921-BF94-E24080251521}"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7CE6D9-4F2B-4970-B293-9ABFB9C019BF}"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US"/>
        </a:p>
      </dgm:t>
    </dgm:pt>
    <dgm:pt modelId="{2D278105-DE89-43F0-9A76-1D046436E7A9}">
      <dgm:prSet phldrT="[Text]"/>
      <dgm:spPr/>
      <dgm:t>
        <a:bodyPr/>
        <a:lstStyle/>
        <a:p>
          <a:endParaRPr lang="en-US" dirty="0">
            <a:hlinkClick xmlns:r="http://schemas.openxmlformats.org/officeDocument/2006/relationships" r:id="rId1" action="ppaction://hlinkfile"/>
          </a:endParaRPr>
        </a:p>
      </dgm:t>
    </dgm:pt>
    <dgm:pt modelId="{2EF67D05-718A-4B05-A321-EA8C53EC240D}" type="parTrans" cxnId="{F013182A-7A1F-43CC-A5D5-0940F0F92359}">
      <dgm:prSet/>
      <dgm:spPr/>
      <dgm:t>
        <a:bodyPr/>
        <a:lstStyle/>
        <a:p>
          <a:endParaRPr lang="en-US"/>
        </a:p>
      </dgm:t>
    </dgm:pt>
    <dgm:pt modelId="{EF98AF8F-F619-4E6F-B38A-51AD5C98CE68}" type="sibTrans" cxnId="{F013182A-7A1F-43CC-A5D5-0940F0F92359}">
      <dgm:prSet/>
      <dgm:spPr/>
      <dgm:t>
        <a:bodyPr/>
        <a:lstStyle/>
        <a:p>
          <a:endParaRPr lang="en-US"/>
        </a:p>
      </dgm:t>
    </dgm:pt>
    <dgm:pt modelId="{C8073721-41A8-4AD5-8F20-31E5B239CCD3}">
      <dgm:prSet phldrT="[Text]" custT="1"/>
      <dgm:spPr/>
      <dgm:t>
        <a:bodyPr/>
        <a:lstStyle/>
        <a:p>
          <a:pPr marL="219075" indent="-219075"/>
          <a:r>
            <a:rPr lang="en-US" sz="1800" dirty="0"/>
            <a:t>3. Create a time-line for completion</a:t>
          </a:r>
        </a:p>
      </dgm:t>
    </dgm:pt>
    <dgm:pt modelId="{28B55541-78FF-4B26-B4F4-14B7E0FF7FBA}" type="parTrans" cxnId="{0DC62919-40BE-4909-A7E2-709DF4869FF2}">
      <dgm:prSet/>
      <dgm:spPr/>
      <dgm:t>
        <a:bodyPr/>
        <a:lstStyle/>
        <a:p>
          <a:endParaRPr lang="en-US"/>
        </a:p>
      </dgm:t>
    </dgm:pt>
    <dgm:pt modelId="{AAC02C41-FE95-4B80-97CA-D871DCE93D8B}" type="sibTrans" cxnId="{0DC62919-40BE-4909-A7E2-709DF4869FF2}">
      <dgm:prSet/>
      <dgm:spPr/>
      <dgm:t>
        <a:bodyPr/>
        <a:lstStyle/>
        <a:p>
          <a:endParaRPr lang="en-US"/>
        </a:p>
      </dgm:t>
    </dgm:pt>
    <dgm:pt modelId="{30D45169-4AC3-4115-B7DD-218C3E351E34}">
      <dgm:prSet phldrT="[Text]" custT="1"/>
      <dgm:spPr/>
      <dgm:t>
        <a:bodyPr/>
        <a:lstStyle/>
        <a:p>
          <a:pPr marL="219075" indent="-219075" algn="l"/>
          <a:r>
            <a:rPr lang="en-US" sz="1800" dirty="0"/>
            <a:t>4. Review previous  data and artifacts evidence</a:t>
          </a:r>
        </a:p>
      </dgm:t>
    </dgm:pt>
    <dgm:pt modelId="{D1846FF0-EAA0-4BF1-83DD-2F4DE102CFBA}" type="parTrans" cxnId="{4F403C37-A839-4110-A574-CA6F565D3D58}">
      <dgm:prSet/>
      <dgm:spPr/>
      <dgm:t>
        <a:bodyPr/>
        <a:lstStyle/>
        <a:p>
          <a:endParaRPr lang="en-US"/>
        </a:p>
      </dgm:t>
    </dgm:pt>
    <dgm:pt modelId="{0CF3CC7A-A131-4C4A-BE84-8CF0F3B967D4}" type="sibTrans" cxnId="{4F403C37-A839-4110-A574-CA6F565D3D58}">
      <dgm:prSet/>
      <dgm:spPr/>
      <dgm:t>
        <a:bodyPr/>
        <a:lstStyle/>
        <a:p>
          <a:endParaRPr lang="en-US"/>
        </a:p>
      </dgm:t>
    </dgm:pt>
    <dgm:pt modelId="{8E4487C4-2EA8-4EA2-8095-9DB4DA2ADBA6}">
      <dgm:prSet phldrT="[Text]"/>
      <dgm:spPr/>
      <dgm:t>
        <a:bodyPr/>
        <a:lstStyle/>
        <a:p>
          <a:endParaRPr lang="en-US" dirty="0"/>
        </a:p>
      </dgm:t>
    </dgm:pt>
    <dgm:pt modelId="{6A23EFEA-D3CB-4B0F-8D00-83179C8D64AF}" type="parTrans" cxnId="{C216D034-9576-4032-8CD3-734E94729E48}">
      <dgm:prSet/>
      <dgm:spPr/>
      <dgm:t>
        <a:bodyPr/>
        <a:lstStyle/>
        <a:p>
          <a:endParaRPr lang="en-US"/>
        </a:p>
      </dgm:t>
    </dgm:pt>
    <dgm:pt modelId="{54447D54-0AF5-402D-95C9-88EA492982C8}" type="sibTrans" cxnId="{C216D034-9576-4032-8CD3-734E94729E48}">
      <dgm:prSet/>
      <dgm:spPr/>
      <dgm:t>
        <a:bodyPr/>
        <a:lstStyle/>
        <a:p>
          <a:endParaRPr lang="en-US"/>
        </a:p>
      </dgm:t>
    </dgm:pt>
    <dgm:pt modelId="{202094B3-B5D4-40DD-BD47-DBCFDC270804}">
      <dgm:prSet phldrT="[Text]"/>
      <dgm:spPr/>
      <dgm:t>
        <a:bodyPr/>
        <a:lstStyle/>
        <a:p>
          <a:endParaRPr lang="en-US" dirty="0"/>
        </a:p>
      </dgm:t>
    </dgm:pt>
    <dgm:pt modelId="{EFF633FA-388A-4DA0-8010-26D8D7D95CC6}" type="parTrans" cxnId="{78B9691B-D7F3-4640-B9EF-ACEEBAC4C5C7}">
      <dgm:prSet/>
      <dgm:spPr/>
      <dgm:t>
        <a:bodyPr/>
        <a:lstStyle/>
        <a:p>
          <a:endParaRPr lang="en-US"/>
        </a:p>
      </dgm:t>
    </dgm:pt>
    <dgm:pt modelId="{B17AA432-0FB3-45D6-8DFE-6ADD0F112E9F}" type="sibTrans" cxnId="{78B9691B-D7F3-4640-B9EF-ACEEBAC4C5C7}">
      <dgm:prSet/>
      <dgm:spPr/>
      <dgm:t>
        <a:bodyPr/>
        <a:lstStyle/>
        <a:p>
          <a:endParaRPr lang="en-US"/>
        </a:p>
      </dgm:t>
    </dgm:pt>
    <dgm:pt modelId="{A2F342C5-A8A5-43FD-B8AD-D5CBB1847E8A}">
      <dgm:prSet custT="1"/>
      <dgm:spPr/>
      <dgm:t>
        <a:bodyPr/>
        <a:lstStyle/>
        <a:p>
          <a:pPr marL="219075" indent="-219075" algn="l"/>
          <a:r>
            <a:rPr lang="en-US" sz="1800" dirty="0"/>
            <a:t>5. Develop process to track progress, minutes of meetings</a:t>
          </a:r>
        </a:p>
      </dgm:t>
    </dgm:pt>
    <dgm:pt modelId="{A4372B80-495E-451C-929A-9E6C53F2D006}" type="parTrans" cxnId="{F1E4F57E-E3D9-415C-8CD9-B64D4D021451}">
      <dgm:prSet/>
      <dgm:spPr/>
      <dgm:t>
        <a:bodyPr/>
        <a:lstStyle/>
        <a:p>
          <a:endParaRPr lang="en-US"/>
        </a:p>
      </dgm:t>
    </dgm:pt>
    <dgm:pt modelId="{C3EA9EC1-CED1-45B4-87D5-208E992CFD4C}" type="sibTrans" cxnId="{F1E4F57E-E3D9-415C-8CD9-B64D4D021451}">
      <dgm:prSet/>
      <dgm:spPr/>
      <dgm:t>
        <a:bodyPr/>
        <a:lstStyle/>
        <a:p>
          <a:endParaRPr lang="en-US"/>
        </a:p>
      </dgm:t>
    </dgm:pt>
    <dgm:pt modelId="{0B483D26-6DE5-4752-B670-47C790DF01A0}" type="pres">
      <dgm:prSet presAssocID="{537CE6D9-4F2B-4970-B293-9ABFB9C019BF}" presName="Name0" presStyleCnt="0">
        <dgm:presLayoutVars>
          <dgm:chMax val="7"/>
          <dgm:chPref val="5"/>
        </dgm:presLayoutVars>
      </dgm:prSet>
      <dgm:spPr/>
    </dgm:pt>
    <dgm:pt modelId="{93F44F4B-4BD0-4B04-8F39-1444F4C4FA38}" type="pres">
      <dgm:prSet presAssocID="{537CE6D9-4F2B-4970-B293-9ABFB9C019BF}" presName="arrowNode" presStyleLbl="node1" presStyleIdx="0" presStyleCnt="1" custAng="68350" custScaleX="96500" custScaleY="86536" custLinFactNeighborX="-7520" custLinFactNeighborY="-5222"/>
      <dgm:spPr/>
    </dgm:pt>
    <dgm:pt modelId="{BCD94844-3224-4F3B-A4A9-6554DBE23711}" type="pres">
      <dgm:prSet presAssocID="{2D278105-DE89-43F0-9A76-1D046436E7A9}" presName="txNode1" presStyleLbl="revTx" presStyleIdx="0" presStyleCnt="6" custLinFactX="16780" custLinFactY="23321" custLinFactNeighborX="100000" custLinFactNeighborY="100000">
        <dgm:presLayoutVars>
          <dgm:bulletEnabled val="1"/>
        </dgm:presLayoutVars>
      </dgm:prSet>
      <dgm:spPr/>
    </dgm:pt>
    <dgm:pt modelId="{FB9EA9A5-4F4D-491A-8C4F-4653280C917C}" type="pres">
      <dgm:prSet presAssocID="{C8073721-41A8-4AD5-8F20-31E5B239CCD3}" presName="txNode2" presStyleLbl="revTx" presStyleIdx="1" presStyleCnt="6" custScaleX="85244" custScaleY="103925" custLinFactY="33617" custLinFactNeighborX="35546" custLinFactNeighborY="100000">
        <dgm:presLayoutVars>
          <dgm:bulletEnabled val="1"/>
        </dgm:presLayoutVars>
      </dgm:prSet>
      <dgm:spPr/>
    </dgm:pt>
    <dgm:pt modelId="{1E7F4553-B9EF-40DE-B8F0-2BC5FFD7DD9A}" type="pres">
      <dgm:prSet presAssocID="{AAC02C41-FE95-4B80-97CA-D871DCE93D8B}" presName="dotNode2" presStyleCnt="0"/>
      <dgm:spPr/>
    </dgm:pt>
    <dgm:pt modelId="{D4B69515-F198-41C5-B59D-37F827412249}" type="pres">
      <dgm:prSet presAssocID="{AAC02C41-FE95-4B80-97CA-D871DCE93D8B}" presName="dotRepeatNode" presStyleLbl="fgShp" presStyleIdx="0" presStyleCnt="4"/>
      <dgm:spPr/>
    </dgm:pt>
    <dgm:pt modelId="{CBC92E9C-65C4-4B45-90AB-ABB411B8F233}" type="pres">
      <dgm:prSet presAssocID="{30D45169-4AC3-4115-B7DD-218C3E351E34}" presName="txNode3" presStyleLbl="revTx" presStyleIdx="2" presStyleCnt="6" custScaleX="142854" custScaleY="101423" custLinFactY="66298" custLinFactNeighborX="20409" custLinFactNeighborY="100000">
        <dgm:presLayoutVars>
          <dgm:bulletEnabled val="1"/>
        </dgm:presLayoutVars>
      </dgm:prSet>
      <dgm:spPr/>
    </dgm:pt>
    <dgm:pt modelId="{6118CB7E-12D9-4EE0-86F1-C79461248997}" type="pres">
      <dgm:prSet presAssocID="{0CF3CC7A-A131-4C4A-BE84-8CF0F3B967D4}" presName="dotNode3" presStyleCnt="0"/>
      <dgm:spPr/>
    </dgm:pt>
    <dgm:pt modelId="{9ACCAC49-4482-43F5-83CD-BE50D9D891C2}" type="pres">
      <dgm:prSet presAssocID="{0CF3CC7A-A131-4C4A-BE84-8CF0F3B967D4}" presName="dotRepeatNode" presStyleLbl="fgShp" presStyleIdx="1" presStyleCnt="4"/>
      <dgm:spPr/>
    </dgm:pt>
    <dgm:pt modelId="{3805C35B-ECBE-4CBA-8A74-1428756A7674}" type="pres">
      <dgm:prSet presAssocID="{8E4487C4-2EA8-4EA2-8095-9DB4DA2ADBA6}" presName="txNode4" presStyleLbl="revTx" presStyleIdx="3" presStyleCnt="6">
        <dgm:presLayoutVars>
          <dgm:bulletEnabled val="1"/>
        </dgm:presLayoutVars>
      </dgm:prSet>
      <dgm:spPr/>
    </dgm:pt>
    <dgm:pt modelId="{65270653-363B-42AC-955B-D32BA5CD0B6E}" type="pres">
      <dgm:prSet presAssocID="{54447D54-0AF5-402D-95C9-88EA492982C8}" presName="dotNode4" presStyleCnt="0"/>
      <dgm:spPr/>
    </dgm:pt>
    <dgm:pt modelId="{EA32BC3C-9A8B-471F-AA93-36E620880D19}" type="pres">
      <dgm:prSet presAssocID="{54447D54-0AF5-402D-95C9-88EA492982C8}" presName="dotRepeatNode" presStyleLbl="fgShp" presStyleIdx="2" presStyleCnt="4"/>
      <dgm:spPr/>
    </dgm:pt>
    <dgm:pt modelId="{53F0FC59-ED06-4AE0-8D8A-B87A54A6805C}" type="pres">
      <dgm:prSet presAssocID="{202094B3-B5D4-40DD-BD47-DBCFDC270804}" presName="txNode5" presStyleLbl="revTx" presStyleIdx="4" presStyleCnt="6" custLinFactNeighborX="211" custLinFactNeighborY="-2082">
        <dgm:presLayoutVars>
          <dgm:bulletEnabled val="1"/>
        </dgm:presLayoutVars>
      </dgm:prSet>
      <dgm:spPr/>
    </dgm:pt>
    <dgm:pt modelId="{D1A1A1D3-E776-4D6F-B5AF-9B9AF944E959}" type="pres">
      <dgm:prSet presAssocID="{B17AA432-0FB3-45D6-8DFE-6ADD0F112E9F}" presName="dotNode5" presStyleCnt="0"/>
      <dgm:spPr/>
    </dgm:pt>
    <dgm:pt modelId="{635067FE-1EF6-4A0A-B410-205DDD3257DE}" type="pres">
      <dgm:prSet presAssocID="{B17AA432-0FB3-45D6-8DFE-6ADD0F112E9F}" presName="dotRepeatNode" presStyleLbl="fgShp" presStyleIdx="3" presStyleCnt="4"/>
      <dgm:spPr/>
    </dgm:pt>
    <dgm:pt modelId="{D469A6A1-A1ED-48F4-9D06-AC5FCAD89D8B}" type="pres">
      <dgm:prSet presAssocID="{A2F342C5-A8A5-43FD-B8AD-D5CBB1847E8A}" presName="txNode6" presStyleLbl="revTx" presStyleIdx="5" presStyleCnt="6" custScaleY="95529" custLinFactNeighborX="27184" custLinFactNeighborY="-63381">
        <dgm:presLayoutVars>
          <dgm:bulletEnabled val="1"/>
        </dgm:presLayoutVars>
      </dgm:prSet>
      <dgm:spPr/>
    </dgm:pt>
  </dgm:ptLst>
  <dgm:cxnLst>
    <dgm:cxn modelId="{5372E716-DF86-CE4B-8F18-527356E643ED}" type="presOf" srcId="{AAC02C41-FE95-4B80-97CA-D871DCE93D8B}" destId="{D4B69515-F198-41C5-B59D-37F827412249}" srcOrd="0" destOrd="0" presId="urn:microsoft.com/office/officeart/2009/3/layout/DescendingProcess"/>
    <dgm:cxn modelId="{0DC62919-40BE-4909-A7E2-709DF4869FF2}" srcId="{537CE6D9-4F2B-4970-B293-9ABFB9C019BF}" destId="{C8073721-41A8-4AD5-8F20-31E5B239CCD3}" srcOrd="1" destOrd="0" parTransId="{28B55541-78FF-4B26-B4F4-14B7E0FF7FBA}" sibTransId="{AAC02C41-FE95-4B80-97CA-D871DCE93D8B}"/>
    <dgm:cxn modelId="{78B9691B-D7F3-4640-B9EF-ACEEBAC4C5C7}" srcId="{537CE6D9-4F2B-4970-B293-9ABFB9C019BF}" destId="{202094B3-B5D4-40DD-BD47-DBCFDC270804}" srcOrd="4" destOrd="0" parTransId="{EFF633FA-388A-4DA0-8010-26D8D7D95CC6}" sibTransId="{B17AA432-0FB3-45D6-8DFE-6ADD0F112E9F}"/>
    <dgm:cxn modelId="{B9AF961E-0648-0147-82D7-06D8B393B8BD}" type="presOf" srcId="{30D45169-4AC3-4115-B7DD-218C3E351E34}" destId="{CBC92E9C-65C4-4B45-90AB-ABB411B8F233}" srcOrd="0" destOrd="0" presId="urn:microsoft.com/office/officeart/2009/3/layout/DescendingProcess"/>
    <dgm:cxn modelId="{F013182A-7A1F-43CC-A5D5-0940F0F92359}" srcId="{537CE6D9-4F2B-4970-B293-9ABFB9C019BF}" destId="{2D278105-DE89-43F0-9A76-1D046436E7A9}" srcOrd="0" destOrd="0" parTransId="{2EF67D05-718A-4B05-A321-EA8C53EC240D}" sibTransId="{EF98AF8F-F619-4E6F-B38A-51AD5C98CE68}"/>
    <dgm:cxn modelId="{C216D034-9576-4032-8CD3-734E94729E48}" srcId="{537CE6D9-4F2B-4970-B293-9ABFB9C019BF}" destId="{8E4487C4-2EA8-4EA2-8095-9DB4DA2ADBA6}" srcOrd="3" destOrd="0" parTransId="{6A23EFEA-D3CB-4B0F-8D00-83179C8D64AF}" sibTransId="{54447D54-0AF5-402D-95C9-88EA492982C8}"/>
    <dgm:cxn modelId="{4F403C37-A839-4110-A574-CA6F565D3D58}" srcId="{537CE6D9-4F2B-4970-B293-9ABFB9C019BF}" destId="{30D45169-4AC3-4115-B7DD-218C3E351E34}" srcOrd="2" destOrd="0" parTransId="{D1846FF0-EAA0-4BF1-83DD-2F4DE102CFBA}" sibTransId="{0CF3CC7A-A131-4C4A-BE84-8CF0F3B967D4}"/>
    <dgm:cxn modelId="{D27ACE3F-4C1D-4C4D-9B23-DF5D9AB47467}" type="presOf" srcId="{0CF3CC7A-A131-4C4A-BE84-8CF0F3B967D4}" destId="{9ACCAC49-4482-43F5-83CD-BE50D9D891C2}" srcOrd="0" destOrd="0" presId="urn:microsoft.com/office/officeart/2009/3/layout/DescendingProcess"/>
    <dgm:cxn modelId="{E4F7E555-AD73-DA4B-AAB1-ED80CE2F6D05}" type="presOf" srcId="{B17AA432-0FB3-45D6-8DFE-6ADD0F112E9F}" destId="{635067FE-1EF6-4A0A-B410-205DDD3257DE}" srcOrd="0" destOrd="0" presId="urn:microsoft.com/office/officeart/2009/3/layout/DescendingProcess"/>
    <dgm:cxn modelId="{3830F559-9D79-9445-8810-810B9A6FCAC1}" type="presOf" srcId="{202094B3-B5D4-40DD-BD47-DBCFDC270804}" destId="{53F0FC59-ED06-4AE0-8D8A-B87A54A6805C}" srcOrd="0" destOrd="0" presId="urn:microsoft.com/office/officeart/2009/3/layout/DescendingProcess"/>
    <dgm:cxn modelId="{F7A13B77-6AD7-0D49-B30E-3C0AF87FAAD5}" type="presOf" srcId="{C8073721-41A8-4AD5-8F20-31E5B239CCD3}" destId="{FB9EA9A5-4F4D-491A-8C4F-4653280C917C}" srcOrd="0" destOrd="0" presId="urn:microsoft.com/office/officeart/2009/3/layout/DescendingProcess"/>
    <dgm:cxn modelId="{F1E4F57E-E3D9-415C-8CD9-B64D4D021451}" srcId="{537CE6D9-4F2B-4970-B293-9ABFB9C019BF}" destId="{A2F342C5-A8A5-43FD-B8AD-D5CBB1847E8A}" srcOrd="5" destOrd="0" parTransId="{A4372B80-495E-451C-929A-9E6C53F2D006}" sibTransId="{C3EA9EC1-CED1-45B4-87D5-208E992CFD4C}"/>
    <dgm:cxn modelId="{6A455B8B-622F-4044-AEA9-E936FB46C969}" type="presOf" srcId="{537CE6D9-4F2B-4970-B293-9ABFB9C019BF}" destId="{0B483D26-6DE5-4752-B670-47C790DF01A0}" srcOrd="0" destOrd="0" presId="urn:microsoft.com/office/officeart/2009/3/layout/DescendingProcess"/>
    <dgm:cxn modelId="{E26A5BAF-368E-AA49-BAA2-D64DD9EFEA3E}" type="presOf" srcId="{54447D54-0AF5-402D-95C9-88EA492982C8}" destId="{EA32BC3C-9A8B-471F-AA93-36E620880D19}" srcOrd="0" destOrd="0" presId="urn:microsoft.com/office/officeart/2009/3/layout/DescendingProcess"/>
    <dgm:cxn modelId="{544FFEDA-D2DB-4D49-8C96-25F5D230E7FC}" type="presOf" srcId="{2D278105-DE89-43F0-9A76-1D046436E7A9}" destId="{BCD94844-3224-4F3B-A4A9-6554DBE23711}" srcOrd="0" destOrd="0" presId="urn:microsoft.com/office/officeart/2009/3/layout/DescendingProcess"/>
    <dgm:cxn modelId="{A22D87DB-F8D7-2441-B45B-D0F210CBE1D9}" type="presOf" srcId="{8E4487C4-2EA8-4EA2-8095-9DB4DA2ADBA6}" destId="{3805C35B-ECBE-4CBA-8A74-1428756A7674}" srcOrd="0" destOrd="0" presId="urn:microsoft.com/office/officeart/2009/3/layout/DescendingProcess"/>
    <dgm:cxn modelId="{5E604EF4-C3B4-7240-872A-CD0F1715A90B}" type="presOf" srcId="{A2F342C5-A8A5-43FD-B8AD-D5CBB1847E8A}" destId="{D469A6A1-A1ED-48F4-9D06-AC5FCAD89D8B}" srcOrd="0" destOrd="0" presId="urn:microsoft.com/office/officeart/2009/3/layout/DescendingProcess"/>
    <dgm:cxn modelId="{3F8F5D3A-B5CA-7C4B-AF6C-AC1299605E8E}" type="presParOf" srcId="{0B483D26-6DE5-4752-B670-47C790DF01A0}" destId="{93F44F4B-4BD0-4B04-8F39-1444F4C4FA38}" srcOrd="0" destOrd="0" presId="urn:microsoft.com/office/officeart/2009/3/layout/DescendingProcess"/>
    <dgm:cxn modelId="{C87F7275-1A22-EC4C-9B01-60F215A0BF11}" type="presParOf" srcId="{0B483D26-6DE5-4752-B670-47C790DF01A0}" destId="{BCD94844-3224-4F3B-A4A9-6554DBE23711}" srcOrd="1" destOrd="0" presId="urn:microsoft.com/office/officeart/2009/3/layout/DescendingProcess"/>
    <dgm:cxn modelId="{B378A7BB-BD12-6847-A26D-C4E5D141E5D4}" type="presParOf" srcId="{0B483D26-6DE5-4752-B670-47C790DF01A0}" destId="{FB9EA9A5-4F4D-491A-8C4F-4653280C917C}" srcOrd="2" destOrd="0" presId="urn:microsoft.com/office/officeart/2009/3/layout/DescendingProcess"/>
    <dgm:cxn modelId="{46A9D512-F5E6-134F-8040-51B8045B6842}" type="presParOf" srcId="{0B483D26-6DE5-4752-B670-47C790DF01A0}" destId="{1E7F4553-B9EF-40DE-B8F0-2BC5FFD7DD9A}" srcOrd="3" destOrd="0" presId="urn:microsoft.com/office/officeart/2009/3/layout/DescendingProcess"/>
    <dgm:cxn modelId="{A3D242B2-DCF2-BE4A-9D9A-DC4113376106}" type="presParOf" srcId="{1E7F4553-B9EF-40DE-B8F0-2BC5FFD7DD9A}" destId="{D4B69515-F198-41C5-B59D-37F827412249}" srcOrd="0" destOrd="0" presId="urn:microsoft.com/office/officeart/2009/3/layout/DescendingProcess"/>
    <dgm:cxn modelId="{B4CEA465-204C-094A-9CEC-3D442E3E99E4}" type="presParOf" srcId="{0B483D26-6DE5-4752-B670-47C790DF01A0}" destId="{CBC92E9C-65C4-4B45-90AB-ABB411B8F233}" srcOrd="4" destOrd="0" presId="urn:microsoft.com/office/officeart/2009/3/layout/DescendingProcess"/>
    <dgm:cxn modelId="{44143149-1A75-344D-ACB9-3383511F79F9}" type="presParOf" srcId="{0B483D26-6DE5-4752-B670-47C790DF01A0}" destId="{6118CB7E-12D9-4EE0-86F1-C79461248997}" srcOrd="5" destOrd="0" presId="urn:microsoft.com/office/officeart/2009/3/layout/DescendingProcess"/>
    <dgm:cxn modelId="{7DC78FAD-272A-B345-8879-78A76B491ADF}" type="presParOf" srcId="{6118CB7E-12D9-4EE0-86F1-C79461248997}" destId="{9ACCAC49-4482-43F5-83CD-BE50D9D891C2}" srcOrd="0" destOrd="0" presId="urn:microsoft.com/office/officeart/2009/3/layout/DescendingProcess"/>
    <dgm:cxn modelId="{67A9F7FF-3081-984C-8AB9-C15A2F9E50A5}" type="presParOf" srcId="{0B483D26-6DE5-4752-B670-47C790DF01A0}" destId="{3805C35B-ECBE-4CBA-8A74-1428756A7674}" srcOrd="6" destOrd="0" presId="urn:microsoft.com/office/officeart/2009/3/layout/DescendingProcess"/>
    <dgm:cxn modelId="{F53D692A-62C1-BC41-9813-DA0EDCD2D133}" type="presParOf" srcId="{0B483D26-6DE5-4752-B670-47C790DF01A0}" destId="{65270653-363B-42AC-955B-D32BA5CD0B6E}" srcOrd="7" destOrd="0" presId="urn:microsoft.com/office/officeart/2009/3/layout/DescendingProcess"/>
    <dgm:cxn modelId="{CAE74E79-4E85-1E4A-B31E-89E423035BF3}" type="presParOf" srcId="{65270653-363B-42AC-955B-D32BA5CD0B6E}" destId="{EA32BC3C-9A8B-471F-AA93-36E620880D19}" srcOrd="0" destOrd="0" presId="urn:microsoft.com/office/officeart/2009/3/layout/DescendingProcess"/>
    <dgm:cxn modelId="{C5561A9F-A57E-9B49-BBEF-4262FFB98568}" type="presParOf" srcId="{0B483D26-6DE5-4752-B670-47C790DF01A0}" destId="{53F0FC59-ED06-4AE0-8D8A-B87A54A6805C}" srcOrd="8" destOrd="0" presId="urn:microsoft.com/office/officeart/2009/3/layout/DescendingProcess"/>
    <dgm:cxn modelId="{E8C78FB2-FB2E-CE46-8D40-860B849A653E}" type="presParOf" srcId="{0B483D26-6DE5-4752-B670-47C790DF01A0}" destId="{D1A1A1D3-E776-4D6F-B5AF-9B9AF944E959}" srcOrd="9" destOrd="0" presId="urn:microsoft.com/office/officeart/2009/3/layout/DescendingProcess"/>
    <dgm:cxn modelId="{4C457DED-263F-0E48-9BCF-7FBBED433308}" type="presParOf" srcId="{D1A1A1D3-E776-4D6F-B5AF-9B9AF944E959}" destId="{635067FE-1EF6-4A0A-B410-205DDD3257DE}" srcOrd="0" destOrd="0" presId="urn:microsoft.com/office/officeart/2009/3/layout/DescendingProcess"/>
    <dgm:cxn modelId="{999B7121-90C1-F048-A302-BD858EB4864C}" type="presParOf" srcId="{0B483D26-6DE5-4752-B670-47C790DF01A0}" destId="{D469A6A1-A1ED-48F4-9D06-AC5FCAD89D8B}"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7CE6D9-4F2B-4970-B293-9ABFB9C019BF}"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US"/>
        </a:p>
      </dgm:t>
    </dgm:pt>
    <dgm:pt modelId="{2D278105-DE89-43F0-9A76-1D046436E7A9}">
      <dgm:prSet phldrT="[Text]" custT="1"/>
      <dgm:spPr/>
      <dgm:t>
        <a:bodyPr/>
        <a:lstStyle/>
        <a:p>
          <a:pPr algn="l"/>
          <a:r>
            <a:rPr lang="en-US" sz="2800" dirty="0">
              <a:hlinkClick xmlns:r="http://schemas.openxmlformats.org/officeDocument/2006/relationships" r:id="rId1" action="ppaction://hlinkfile"/>
            </a:rPr>
            <a:t>Team </a:t>
          </a:r>
          <a:r>
            <a:rPr lang="en-US" sz="2800" dirty="0">
              <a:hlinkClick xmlns:r="http://schemas.openxmlformats.org/officeDocument/2006/relationships" r:id="rId2" action="ppaction://hlinkfile"/>
            </a:rPr>
            <a:t>Meetings</a:t>
          </a:r>
          <a:endParaRPr lang="en-US" sz="2800" dirty="0"/>
        </a:p>
      </dgm:t>
    </dgm:pt>
    <dgm:pt modelId="{2EF67D05-718A-4B05-A321-EA8C53EC240D}" type="parTrans" cxnId="{F013182A-7A1F-43CC-A5D5-0940F0F92359}">
      <dgm:prSet/>
      <dgm:spPr/>
      <dgm:t>
        <a:bodyPr/>
        <a:lstStyle/>
        <a:p>
          <a:endParaRPr lang="en-US"/>
        </a:p>
      </dgm:t>
    </dgm:pt>
    <dgm:pt modelId="{EF98AF8F-F619-4E6F-B38A-51AD5C98CE68}" type="sibTrans" cxnId="{F013182A-7A1F-43CC-A5D5-0940F0F92359}">
      <dgm:prSet/>
      <dgm:spPr/>
      <dgm:t>
        <a:bodyPr/>
        <a:lstStyle/>
        <a:p>
          <a:endParaRPr lang="en-US"/>
        </a:p>
      </dgm:t>
    </dgm:pt>
    <dgm:pt modelId="{C8073721-41A8-4AD5-8F20-31E5B239CCD3}">
      <dgm:prSet phldrT="[Text]" custT="1"/>
      <dgm:spPr/>
      <dgm:t>
        <a:bodyPr/>
        <a:lstStyle/>
        <a:p>
          <a:r>
            <a:rPr lang="en-US" sz="2800" dirty="0">
              <a:hlinkClick xmlns:r="http://schemas.openxmlformats.org/officeDocument/2006/relationships" r:id="rId3" action="ppaction://hlinkfile"/>
            </a:rPr>
            <a:t>Work Tracking</a:t>
          </a:r>
          <a:endParaRPr lang="en-US" sz="2800" dirty="0"/>
        </a:p>
      </dgm:t>
    </dgm:pt>
    <dgm:pt modelId="{28B55541-78FF-4B26-B4F4-14B7E0FF7FBA}" type="parTrans" cxnId="{0DC62919-40BE-4909-A7E2-709DF4869FF2}">
      <dgm:prSet/>
      <dgm:spPr/>
      <dgm:t>
        <a:bodyPr/>
        <a:lstStyle/>
        <a:p>
          <a:endParaRPr lang="en-US"/>
        </a:p>
      </dgm:t>
    </dgm:pt>
    <dgm:pt modelId="{AAC02C41-FE95-4B80-97CA-D871DCE93D8B}" type="sibTrans" cxnId="{0DC62919-40BE-4909-A7E2-709DF4869FF2}">
      <dgm:prSet/>
      <dgm:spPr/>
      <dgm:t>
        <a:bodyPr/>
        <a:lstStyle/>
        <a:p>
          <a:endParaRPr lang="en-US"/>
        </a:p>
      </dgm:t>
    </dgm:pt>
    <dgm:pt modelId="{30D45169-4AC3-4115-B7DD-218C3E351E34}">
      <dgm:prSet phldrT="[Text]" custT="1"/>
      <dgm:spPr/>
      <dgm:t>
        <a:bodyPr/>
        <a:lstStyle/>
        <a:p>
          <a:pPr algn="l"/>
          <a:r>
            <a:rPr lang="en-US" sz="2800" dirty="0">
              <a:hlinkClick xmlns:r="http://schemas.openxmlformats.org/officeDocument/2006/relationships" r:id="rId4" action="ppaction://hlinkfile"/>
            </a:rPr>
            <a:t>Findings</a:t>
          </a:r>
          <a:endParaRPr lang="en-US" sz="2800" dirty="0"/>
        </a:p>
      </dgm:t>
      <dgm:extLst>
        <a:ext uri="{E40237B7-FDA0-4F09-8148-C483321AD2D9}">
          <dgm14:cNvPr xmlns:dgm14="http://schemas.microsoft.com/office/drawing/2010/diagram" id="0" name="">
            <a:hlinkClick xmlns:r="http://schemas.openxmlformats.org/officeDocument/2006/relationships" r:id="rId5" action="ppaction://hlinkfile"/>
          </dgm14:cNvPr>
        </a:ext>
      </dgm:extLst>
    </dgm:pt>
    <dgm:pt modelId="{D1846FF0-EAA0-4BF1-83DD-2F4DE102CFBA}" type="parTrans" cxnId="{4F403C37-A839-4110-A574-CA6F565D3D58}">
      <dgm:prSet/>
      <dgm:spPr/>
      <dgm:t>
        <a:bodyPr/>
        <a:lstStyle/>
        <a:p>
          <a:endParaRPr lang="en-US"/>
        </a:p>
      </dgm:t>
    </dgm:pt>
    <dgm:pt modelId="{0CF3CC7A-A131-4C4A-BE84-8CF0F3B967D4}" type="sibTrans" cxnId="{4F403C37-A839-4110-A574-CA6F565D3D58}">
      <dgm:prSet/>
      <dgm:spPr/>
      <dgm:t>
        <a:bodyPr/>
        <a:lstStyle/>
        <a:p>
          <a:endParaRPr lang="en-US"/>
        </a:p>
      </dgm:t>
    </dgm:pt>
    <dgm:pt modelId="{8E4487C4-2EA8-4EA2-8095-9DB4DA2ADBA6}">
      <dgm:prSet phldrT="[Text]"/>
      <dgm:spPr/>
      <dgm:t>
        <a:bodyPr/>
        <a:lstStyle/>
        <a:p>
          <a:endParaRPr lang="en-US" dirty="0"/>
        </a:p>
      </dgm:t>
    </dgm:pt>
    <dgm:pt modelId="{6A23EFEA-D3CB-4B0F-8D00-83179C8D64AF}" type="parTrans" cxnId="{C216D034-9576-4032-8CD3-734E94729E48}">
      <dgm:prSet/>
      <dgm:spPr/>
      <dgm:t>
        <a:bodyPr/>
        <a:lstStyle/>
        <a:p>
          <a:endParaRPr lang="en-US"/>
        </a:p>
      </dgm:t>
    </dgm:pt>
    <dgm:pt modelId="{54447D54-0AF5-402D-95C9-88EA492982C8}" type="sibTrans" cxnId="{C216D034-9576-4032-8CD3-734E94729E48}">
      <dgm:prSet/>
      <dgm:spPr/>
      <dgm:t>
        <a:bodyPr/>
        <a:lstStyle/>
        <a:p>
          <a:endParaRPr lang="en-US"/>
        </a:p>
      </dgm:t>
    </dgm:pt>
    <dgm:pt modelId="{202094B3-B5D4-40DD-BD47-DBCFDC270804}">
      <dgm:prSet phldrT="[Text]"/>
      <dgm:spPr/>
      <dgm:t>
        <a:bodyPr/>
        <a:lstStyle/>
        <a:p>
          <a:endParaRPr lang="en-US" dirty="0"/>
        </a:p>
      </dgm:t>
    </dgm:pt>
    <dgm:pt modelId="{EFF633FA-388A-4DA0-8010-26D8D7D95CC6}" type="parTrans" cxnId="{78B9691B-D7F3-4640-B9EF-ACEEBAC4C5C7}">
      <dgm:prSet/>
      <dgm:spPr/>
      <dgm:t>
        <a:bodyPr/>
        <a:lstStyle/>
        <a:p>
          <a:endParaRPr lang="en-US"/>
        </a:p>
      </dgm:t>
    </dgm:pt>
    <dgm:pt modelId="{B17AA432-0FB3-45D6-8DFE-6ADD0F112E9F}" type="sibTrans" cxnId="{78B9691B-D7F3-4640-B9EF-ACEEBAC4C5C7}">
      <dgm:prSet/>
      <dgm:spPr/>
      <dgm:t>
        <a:bodyPr/>
        <a:lstStyle/>
        <a:p>
          <a:endParaRPr lang="en-US"/>
        </a:p>
      </dgm:t>
    </dgm:pt>
    <dgm:pt modelId="{0B483D26-6DE5-4752-B670-47C790DF01A0}" type="pres">
      <dgm:prSet presAssocID="{537CE6D9-4F2B-4970-B293-9ABFB9C019BF}" presName="Name0" presStyleCnt="0">
        <dgm:presLayoutVars>
          <dgm:chMax val="7"/>
          <dgm:chPref val="5"/>
        </dgm:presLayoutVars>
      </dgm:prSet>
      <dgm:spPr/>
    </dgm:pt>
    <dgm:pt modelId="{93F44F4B-4BD0-4B04-8F39-1444F4C4FA38}" type="pres">
      <dgm:prSet presAssocID="{537CE6D9-4F2B-4970-B293-9ABFB9C019BF}" presName="arrowNode" presStyleLbl="node1" presStyleIdx="0" presStyleCnt="1"/>
      <dgm:spPr/>
    </dgm:pt>
    <dgm:pt modelId="{BCD94844-3224-4F3B-A4A9-6554DBE23711}" type="pres">
      <dgm:prSet presAssocID="{2D278105-DE89-43F0-9A76-1D046436E7A9}" presName="txNode1" presStyleLbl="revTx" presStyleIdx="0" presStyleCnt="5" custScaleX="142728" custLinFactX="40286" custLinFactY="807" custLinFactNeighborX="100000" custLinFactNeighborY="100000">
        <dgm:presLayoutVars>
          <dgm:bulletEnabled val="1"/>
        </dgm:presLayoutVars>
      </dgm:prSet>
      <dgm:spPr/>
    </dgm:pt>
    <dgm:pt modelId="{FB9EA9A5-4F4D-491A-8C4F-4653280C917C}" type="pres">
      <dgm:prSet presAssocID="{C8073721-41A8-4AD5-8F20-31E5B239CCD3}" presName="txNode2" presStyleLbl="revTx" presStyleIdx="1" presStyleCnt="5" custLinFactNeighborX="23643" custLinFactNeighborY="79281">
        <dgm:presLayoutVars>
          <dgm:bulletEnabled val="1"/>
        </dgm:presLayoutVars>
      </dgm:prSet>
      <dgm:spPr/>
    </dgm:pt>
    <dgm:pt modelId="{1E7F4553-B9EF-40DE-B8F0-2BC5FFD7DD9A}" type="pres">
      <dgm:prSet presAssocID="{AAC02C41-FE95-4B80-97CA-D871DCE93D8B}" presName="dotNode2" presStyleCnt="0"/>
      <dgm:spPr/>
    </dgm:pt>
    <dgm:pt modelId="{D4B69515-F198-41C5-B59D-37F827412249}" type="pres">
      <dgm:prSet presAssocID="{AAC02C41-FE95-4B80-97CA-D871DCE93D8B}" presName="dotRepeatNode" presStyleLbl="fgShp" presStyleIdx="0" presStyleCnt="3"/>
      <dgm:spPr/>
    </dgm:pt>
    <dgm:pt modelId="{CBC92E9C-65C4-4B45-90AB-ABB411B8F233}" type="pres">
      <dgm:prSet presAssocID="{30D45169-4AC3-4115-B7DD-218C3E351E34}" presName="txNode3" presStyleLbl="revTx" presStyleIdx="2" presStyleCnt="5" custScaleX="93180" custLinFactX="67357" custLinFactNeighborX="100000" custLinFactNeighborY="84676">
        <dgm:presLayoutVars>
          <dgm:bulletEnabled val="1"/>
        </dgm:presLayoutVars>
      </dgm:prSet>
      <dgm:spPr/>
    </dgm:pt>
    <dgm:pt modelId="{6118CB7E-12D9-4EE0-86F1-C79461248997}" type="pres">
      <dgm:prSet presAssocID="{0CF3CC7A-A131-4C4A-BE84-8CF0F3B967D4}" presName="dotNode3" presStyleCnt="0"/>
      <dgm:spPr/>
    </dgm:pt>
    <dgm:pt modelId="{9ACCAC49-4482-43F5-83CD-BE50D9D891C2}" type="pres">
      <dgm:prSet presAssocID="{0CF3CC7A-A131-4C4A-BE84-8CF0F3B967D4}" presName="dotRepeatNode" presStyleLbl="fgShp" presStyleIdx="1" presStyleCnt="3"/>
      <dgm:spPr/>
    </dgm:pt>
    <dgm:pt modelId="{3805C35B-ECBE-4CBA-8A74-1428756A7674}" type="pres">
      <dgm:prSet presAssocID="{8E4487C4-2EA8-4EA2-8095-9DB4DA2ADBA6}" presName="txNode4" presStyleLbl="revTx" presStyleIdx="3" presStyleCnt="5">
        <dgm:presLayoutVars>
          <dgm:bulletEnabled val="1"/>
        </dgm:presLayoutVars>
      </dgm:prSet>
      <dgm:spPr/>
    </dgm:pt>
    <dgm:pt modelId="{65270653-363B-42AC-955B-D32BA5CD0B6E}" type="pres">
      <dgm:prSet presAssocID="{54447D54-0AF5-402D-95C9-88EA492982C8}" presName="dotNode4" presStyleCnt="0"/>
      <dgm:spPr/>
    </dgm:pt>
    <dgm:pt modelId="{EA32BC3C-9A8B-471F-AA93-36E620880D19}" type="pres">
      <dgm:prSet presAssocID="{54447D54-0AF5-402D-95C9-88EA492982C8}" presName="dotRepeatNode" presStyleLbl="fgShp" presStyleIdx="2" presStyleCnt="3"/>
      <dgm:spPr/>
    </dgm:pt>
    <dgm:pt modelId="{53F0FC59-ED06-4AE0-8D8A-B87A54A6805C}" type="pres">
      <dgm:prSet presAssocID="{202094B3-B5D4-40DD-BD47-DBCFDC270804}" presName="txNode5" presStyleLbl="revTx" presStyleIdx="4" presStyleCnt="5">
        <dgm:presLayoutVars>
          <dgm:bulletEnabled val="1"/>
        </dgm:presLayoutVars>
      </dgm:prSet>
      <dgm:spPr/>
    </dgm:pt>
  </dgm:ptLst>
  <dgm:cxnLst>
    <dgm:cxn modelId="{0DC62919-40BE-4909-A7E2-709DF4869FF2}" srcId="{537CE6D9-4F2B-4970-B293-9ABFB9C019BF}" destId="{C8073721-41A8-4AD5-8F20-31E5B239CCD3}" srcOrd="1" destOrd="0" parTransId="{28B55541-78FF-4B26-B4F4-14B7E0FF7FBA}" sibTransId="{AAC02C41-FE95-4B80-97CA-D871DCE93D8B}"/>
    <dgm:cxn modelId="{78B9691B-D7F3-4640-B9EF-ACEEBAC4C5C7}" srcId="{537CE6D9-4F2B-4970-B293-9ABFB9C019BF}" destId="{202094B3-B5D4-40DD-BD47-DBCFDC270804}" srcOrd="4" destOrd="0" parTransId="{EFF633FA-388A-4DA0-8010-26D8D7D95CC6}" sibTransId="{B17AA432-0FB3-45D6-8DFE-6ADD0F112E9F}"/>
    <dgm:cxn modelId="{F013182A-7A1F-43CC-A5D5-0940F0F92359}" srcId="{537CE6D9-4F2B-4970-B293-9ABFB9C019BF}" destId="{2D278105-DE89-43F0-9A76-1D046436E7A9}" srcOrd="0" destOrd="0" parTransId="{2EF67D05-718A-4B05-A321-EA8C53EC240D}" sibTransId="{EF98AF8F-F619-4E6F-B38A-51AD5C98CE68}"/>
    <dgm:cxn modelId="{C216D034-9576-4032-8CD3-734E94729E48}" srcId="{537CE6D9-4F2B-4970-B293-9ABFB9C019BF}" destId="{8E4487C4-2EA8-4EA2-8095-9DB4DA2ADBA6}" srcOrd="3" destOrd="0" parTransId="{6A23EFEA-D3CB-4B0F-8D00-83179C8D64AF}" sibTransId="{54447D54-0AF5-402D-95C9-88EA492982C8}"/>
    <dgm:cxn modelId="{4F403C37-A839-4110-A574-CA6F565D3D58}" srcId="{537CE6D9-4F2B-4970-B293-9ABFB9C019BF}" destId="{30D45169-4AC3-4115-B7DD-218C3E351E34}" srcOrd="2" destOrd="0" parTransId="{D1846FF0-EAA0-4BF1-83DD-2F4DE102CFBA}" sibTransId="{0CF3CC7A-A131-4C4A-BE84-8CF0F3B967D4}"/>
    <dgm:cxn modelId="{DF609449-6BC8-9643-856F-A15E35E50DE8}" type="presOf" srcId="{54447D54-0AF5-402D-95C9-88EA492982C8}" destId="{EA32BC3C-9A8B-471F-AA93-36E620880D19}" srcOrd="0" destOrd="0" presId="urn:microsoft.com/office/officeart/2009/3/layout/DescendingProcess"/>
    <dgm:cxn modelId="{C8903A4C-2AC1-A44B-898A-3FBE5737860E}" type="presOf" srcId="{30D45169-4AC3-4115-B7DD-218C3E351E34}" destId="{CBC92E9C-65C4-4B45-90AB-ABB411B8F233}" srcOrd="0" destOrd="0" presId="urn:microsoft.com/office/officeart/2009/3/layout/DescendingProcess"/>
    <dgm:cxn modelId="{B95D4851-F750-7243-8E2D-93C45B7932AB}" type="presOf" srcId="{537CE6D9-4F2B-4970-B293-9ABFB9C019BF}" destId="{0B483D26-6DE5-4752-B670-47C790DF01A0}" srcOrd="0" destOrd="0" presId="urn:microsoft.com/office/officeart/2009/3/layout/DescendingProcess"/>
    <dgm:cxn modelId="{9381806E-8BDD-FD4C-8A84-9B603F97D637}" type="presOf" srcId="{C8073721-41A8-4AD5-8F20-31E5B239CCD3}" destId="{FB9EA9A5-4F4D-491A-8C4F-4653280C917C}" srcOrd="0" destOrd="0" presId="urn:microsoft.com/office/officeart/2009/3/layout/DescendingProcess"/>
    <dgm:cxn modelId="{05267D8E-BA7F-3A49-BEA6-85AB7466E09C}" type="presOf" srcId="{AAC02C41-FE95-4B80-97CA-D871DCE93D8B}" destId="{D4B69515-F198-41C5-B59D-37F827412249}" srcOrd="0" destOrd="0" presId="urn:microsoft.com/office/officeart/2009/3/layout/DescendingProcess"/>
    <dgm:cxn modelId="{3C678FB5-AA54-EE4D-98FE-CD9E9E7FC223}" type="presOf" srcId="{2D278105-DE89-43F0-9A76-1D046436E7A9}" destId="{BCD94844-3224-4F3B-A4A9-6554DBE23711}" srcOrd="0" destOrd="0" presId="urn:microsoft.com/office/officeart/2009/3/layout/DescendingProcess"/>
    <dgm:cxn modelId="{E371B9BE-47CC-114F-B3DF-0A4CC45B63EB}" type="presOf" srcId="{8E4487C4-2EA8-4EA2-8095-9DB4DA2ADBA6}" destId="{3805C35B-ECBE-4CBA-8A74-1428756A7674}" srcOrd="0" destOrd="0" presId="urn:microsoft.com/office/officeart/2009/3/layout/DescendingProcess"/>
    <dgm:cxn modelId="{902B1CCA-77DE-7947-ACBF-0491601E9D91}" type="presOf" srcId="{0CF3CC7A-A131-4C4A-BE84-8CF0F3B967D4}" destId="{9ACCAC49-4482-43F5-83CD-BE50D9D891C2}" srcOrd="0" destOrd="0" presId="urn:microsoft.com/office/officeart/2009/3/layout/DescendingProcess"/>
    <dgm:cxn modelId="{45EADAF8-1AFD-DB45-ADE6-C346F7DE16CF}" type="presOf" srcId="{202094B3-B5D4-40DD-BD47-DBCFDC270804}" destId="{53F0FC59-ED06-4AE0-8D8A-B87A54A6805C}" srcOrd="0" destOrd="0" presId="urn:microsoft.com/office/officeart/2009/3/layout/DescendingProcess"/>
    <dgm:cxn modelId="{4D5436EA-6741-FA45-8E24-669DB9C6E192}" type="presParOf" srcId="{0B483D26-6DE5-4752-B670-47C790DF01A0}" destId="{93F44F4B-4BD0-4B04-8F39-1444F4C4FA38}" srcOrd="0" destOrd="0" presId="urn:microsoft.com/office/officeart/2009/3/layout/DescendingProcess"/>
    <dgm:cxn modelId="{F83F0FF6-5CAA-114E-9AF6-9794589F37D8}" type="presParOf" srcId="{0B483D26-6DE5-4752-B670-47C790DF01A0}" destId="{BCD94844-3224-4F3B-A4A9-6554DBE23711}" srcOrd="1" destOrd="0" presId="urn:microsoft.com/office/officeart/2009/3/layout/DescendingProcess"/>
    <dgm:cxn modelId="{74EBBB58-7044-1942-BA13-B0B6F445EB64}" type="presParOf" srcId="{0B483D26-6DE5-4752-B670-47C790DF01A0}" destId="{FB9EA9A5-4F4D-491A-8C4F-4653280C917C}" srcOrd="2" destOrd="0" presId="urn:microsoft.com/office/officeart/2009/3/layout/DescendingProcess"/>
    <dgm:cxn modelId="{96FE15FD-17A2-274E-A85C-A13E4C959A23}" type="presParOf" srcId="{0B483D26-6DE5-4752-B670-47C790DF01A0}" destId="{1E7F4553-B9EF-40DE-B8F0-2BC5FFD7DD9A}" srcOrd="3" destOrd="0" presId="urn:microsoft.com/office/officeart/2009/3/layout/DescendingProcess"/>
    <dgm:cxn modelId="{E972540B-8C46-3A46-89FD-C9D26B4AEB89}" type="presParOf" srcId="{1E7F4553-B9EF-40DE-B8F0-2BC5FFD7DD9A}" destId="{D4B69515-F198-41C5-B59D-37F827412249}" srcOrd="0" destOrd="0" presId="urn:microsoft.com/office/officeart/2009/3/layout/DescendingProcess"/>
    <dgm:cxn modelId="{BAFE93CE-BA10-C342-AB66-C4DFF931C0B6}" type="presParOf" srcId="{0B483D26-6DE5-4752-B670-47C790DF01A0}" destId="{CBC92E9C-65C4-4B45-90AB-ABB411B8F233}" srcOrd="4" destOrd="0" presId="urn:microsoft.com/office/officeart/2009/3/layout/DescendingProcess"/>
    <dgm:cxn modelId="{7C088A72-36D2-FF4C-8B79-B44D5D6E4BC9}" type="presParOf" srcId="{0B483D26-6DE5-4752-B670-47C790DF01A0}" destId="{6118CB7E-12D9-4EE0-86F1-C79461248997}" srcOrd="5" destOrd="0" presId="urn:microsoft.com/office/officeart/2009/3/layout/DescendingProcess"/>
    <dgm:cxn modelId="{7B4B4506-439C-AC4E-8873-2A3E449823D2}" type="presParOf" srcId="{6118CB7E-12D9-4EE0-86F1-C79461248997}" destId="{9ACCAC49-4482-43F5-83CD-BE50D9D891C2}" srcOrd="0" destOrd="0" presId="urn:microsoft.com/office/officeart/2009/3/layout/DescendingProcess"/>
    <dgm:cxn modelId="{8A87D971-68FB-E343-A337-269B7CE7D3B8}" type="presParOf" srcId="{0B483D26-6DE5-4752-B670-47C790DF01A0}" destId="{3805C35B-ECBE-4CBA-8A74-1428756A7674}" srcOrd="6" destOrd="0" presId="urn:microsoft.com/office/officeart/2009/3/layout/DescendingProcess"/>
    <dgm:cxn modelId="{90768EC5-BEEC-6448-A6E2-01B4DD6B8B66}" type="presParOf" srcId="{0B483D26-6DE5-4752-B670-47C790DF01A0}" destId="{65270653-363B-42AC-955B-D32BA5CD0B6E}" srcOrd="7" destOrd="0" presId="urn:microsoft.com/office/officeart/2009/3/layout/DescendingProcess"/>
    <dgm:cxn modelId="{F05F4A55-DAAC-4442-8B3C-80C0290421C1}" type="presParOf" srcId="{65270653-363B-42AC-955B-D32BA5CD0B6E}" destId="{EA32BC3C-9A8B-471F-AA93-36E620880D19}" srcOrd="0" destOrd="0" presId="urn:microsoft.com/office/officeart/2009/3/layout/DescendingProcess"/>
    <dgm:cxn modelId="{0498DEB4-AA20-AC44-A7E9-DF04F7A9B4B6}" type="presParOf" srcId="{0B483D26-6DE5-4752-B670-47C790DF01A0}" destId="{53F0FC59-ED06-4AE0-8D8A-B87A54A6805C}" srcOrd="8" destOrd="0" presId="urn:microsoft.com/office/officeart/2009/3/layout/Descending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C8C1E4-69E6-4F39-876B-96A4CCD2F0EC}">
      <dsp:nvSpPr>
        <dsp:cNvPr id="0" name=""/>
        <dsp:cNvSpPr/>
      </dsp:nvSpPr>
      <dsp:spPr>
        <a:xfrm>
          <a:off x="2953272" y="-18001"/>
          <a:ext cx="2330465" cy="2346331"/>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2093C2-729B-4EF7-AD92-24DBD951B721}">
      <dsp:nvSpPr>
        <dsp:cNvPr id="0" name=""/>
        <dsp:cNvSpPr/>
      </dsp:nvSpPr>
      <dsp:spPr>
        <a:xfrm>
          <a:off x="3484139" y="839102"/>
          <a:ext cx="1263606" cy="631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FF"/>
              </a:solidFill>
            </a:rPr>
            <a:t>First generation excitement</a:t>
          </a:r>
        </a:p>
      </dsp:txBody>
      <dsp:txXfrm>
        <a:off x="3484139" y="839102"/>
        <a:ext cx="1263606" cy="631652"/>
      </dsp:txXfrm>
    </dsp:sp>
    <dsp:sp modelId="{0BE11352-5A2D-4809-ACBB-A8FD35E553E1}">
      <dsp:nvSpPr>
        <dsp:cNvPr id="0" name=""/>
        <dsp:cNvSpPr/>
      </dsp:nvSpPr>
      <dsp:spPr>
        <a:xfrm>
          <a:off x="2396587" y="1434540"/>
          <a:ext cx="2180655" cy="2054785"/>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7BBE46-22DC-4173-AC29-6FE605F6D11C}">
      <dsp:nvSpPr>
        <dsp:cNvPr id="0" name=""/>
        <dsp:cNvSpPr/>
      </dsp:nvSpPr>
      <dsp:spPr>
        <a:xfrm>
          <a:off x="2855111" y="2153430"/>
          <a:ext cx="1263606" cy="631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FF"/>
              </a:solidFill>
            </a:rPr>
            <a:t>Settle Back</a:t>
          </a:r>
        </a:p>
      </dsp:txBody>
      <dsp:txXfrm>
        <a:off x="2855111" y="2153430"/>
        <a:ext cx="1263606" cy="631652"/>
      </dsp:txXfrm>
    </dsp:sp>
    <dsp:sp modelId="{F08C2D4E-C473-4B9A-B586-CD6BFE366251}">
      <dsp:nvSpPr>
        <dsp:cNvPr id="0" name=""/>
        <dsp:cNvSpPr/>
      </dsp:nvSpPr>
      <dsp:spPr>
        <a:xfrm>
          <a:off x="3267715" y="2897719"/>
          <a:ext cx="1953701" cy="1954484"/>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53864A-4BD0-4921-BF94-E24080251521}">
      <dsp:nvSpPr>
        <dsp:cNvPr id="0" name=""/>
        <dsp:cNvSpPr/>
      </dsp:nvSpPr>
      <dsp:spPr>
        <a:xfrm>
          <a:off x="3487128" y="3469647"/>
          <a:ext cx="1263606" cy="631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0000FF"/>
              </a:solidFill>
            </a:rPr>
            <a:t>Second and future generation Review</a:t>
          </a:r>
        </a:p>
      </dsp:txBody>
      <dsp:txXfrm>
        <a:off x="3487128" y="3469647"/>
        <a:ext cx="1263606" cy="631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44F4B-4BD0-4B04-8F39-1444F4C4FA38}">
      <dsp:nvSpPr>
        <dsp:cNvPr id="0" name=""/>
        <dsp:cNvSpPr/>
      </dsp:nvSpPr>
      <dsp:spPr>
        <a:xfrm rot="4464724">
          <a:off x="1846473" y="726758"/>
          <a:ext cx="3680521" cy="3151210"/>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B69515-F198-41C5-B59D-37F827412249}">
      <dsp:nvSpPr>
        <dsp:cNvPr id="0" name=""/>
        <dsp:cNvSpPr/>
      </dsp:nvSpPr>
      <dsp:spPr>
        <a:xfrm>
          <a:off x="3300794" y="1332496"/>
          <a:ext cx="111643" cy="11164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CCAC49-4482-43F5-83CD-BE50D9D891C2}">
      <dsp:nvSpPr>
        <dsp:cNvPr id="0" name=""/>
        <dsp:cNvSpPr/>
      </dsp:nvSpPr>
      <dsp:spPr>
        <a:xfrm>
          <a:off x="3931172" y="1816456"/>
          <a:ext cx="111643" cy="11164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32BC3C-9A8B-471F-AA93-36E620880D19}">
      <dsp:nvSpPr>
        <dsp:cNvPr id="0" name=""/>
        <dsp:cNvSpPr/>
      </dsp:nvSpPr>
      <dsp:spPr>
        <a:xfrm>
          <a:off x="4497893" y="2382869"/>
          <a:ext cx="111643" cy="11164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D94844-3224-4F3B-A4A9-6554DBE23711}">
      <dsp:nvSpPr>
        <dsp:cNvPr id="0" name=""/>
        <dsp:cNvSpPr/>
      </dsp:nvSpPr>
      <dsp:spPr>
        <a:xfrm>
          <a:off x="3931708" y="1019656"/>
          <a:ext cx="2084358" cy="819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230" tIns="62230" rIns="62230" bIns="62230" numCol="1" spcCol="1270" anchor="b" anchorCtr="0">
          <a:noAutofit/>
        </a:bodyPr>
        <a:lstStyle/>
        <a:p>
          <a:pPr marL="0" lvl="0" indent="0" algn="ctr" defTabSz="2178050">
            <a:lnSpc>
              <a:spcPct val="90000"/>
            </a:lnSpc>
            <a:spcBef>
              <a:spcPct val="0"/>
            </a:spcBef>
            <a:spcAft>
              <a:spcPct val="35000"/>
            </a:spcAft>
            <a:buNone/>
          </a:pPr>
          <a:endParaRPr lang="en-US" sz="4900" kern="1200" dirty="0">
            <a:hlinkClick xmlns:r="http://schemas.openxmlformats.org/officeDocument/2006/relationships" r:id="rId1" action="ppaction://hlinkfile"/>
          </a:endParaRPr>
        </a:p>
      </dsp:txBody>
      <dsp:txXfrm>
        <a:off x="3931708" y="1019656"/>
        <a:ext cx="2084358" cy="819404"/>
      </dsp:txXfrm>
    </dsp:sp>
    <dsp:sp modelId="{FB9EA9A5-4F4D-491A-8C4F-4653280C917C}">
      <dsp:nvSpPr>
        <dsp:cNvPr id="0" name=""/>
        <dsp:cNvSpPr/>
      </dsp:nvSpPr>
      <dsp:spPr>
        <a:xfrm>
          <a:off x="5362570" y="2057398"/>
          <a:ext cx="2641175" cy="851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219075" lvl="0" indent="-219075" algn="l" defTabSz="800100">
            <a:lnSpc>
              <a:spcPct val="90000"/>
            </a:lnSpc>
            <a:spcBef>
              <a:spcPct val="0"/>
            </a:spcBef>
            <a:spcAft>
              <a:spcPct val="35000"/>
            </a:spcAft>
            <a:buNone/>
          </a:pPr>
          <a:r>
            <a:rPr lang="en-US" sz="1800" kern="1200" dirty="0"/>
            <a:t>3. Create a time-line for completion</a:t>
          </a:r>
        </a:p>
      </dsp:txBody>
      <dsp:txXfrm>
        <a:off x="5362570" y="2057398"/>
        <a:ext cx="2641175" cy="851565"/>
      </dsp:txXfrm>
    </dsp:sp>
    <dsp:sp modelId="{CBC92E9C-65C4-4B45-90AB-ABB411B8F233}">
      <dsp:nvSpPr>
        <dsp:cNvPr id="0" name=""/>
        <dsp:cNvSpPr/>
      </dsp:nvSpPr>
      <dsp:spPr>
        <a:xfrm>
          <a:off x="1476375" y="2819399"/>
          <a:ext cx="2977590" cy="8310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219075" lvl="0" indent="-219075" algn="l" defTabSz="800100">
            <a:lnSpc>
              <a:spcPct val="90000"/>
            </a:lnSpc>
            <a:spcBef>
              <a:spcPct val="0"/>
            </a:spcBef>
            <a:spcAft>
              <a:spcPct val="35000"/>
            </a:spcAft>
            <a:buNone/>
          </a:pPr>
          <a:r>
            <a:rPr lang="en-US" sz="1800" kern="1200" dirty="0"/>
            <a:t>4. Review previous  data and artifacts evidence</a:t>
          </a:r>
        </a:p>
      </dsp:txBody>
      <dsp:txXfrm>
        <a:off x="1476375" y="2819399"/>
        <a:ext cx="2977590" cy="831064"/>
      </dsp:txXfrm>
    </dsp:sp>
    <dsp:sp modelId="{635067FE-1EF6-4A0A-B410-205DDD3257DE}">
      <dsp:nvSpPr>
        <dsp:cNvPr id="0" name=""/>
        <dsp:cNvSpPr/>
      </dsp:nvSpPr>
      <dsp:spPr>
        <a:xfrm>
          <a:off x="4908004" y="3006129"/>
          <a:ext cx="111643" cy="111643"/>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5C35B-ECBE-4CBA-8A74-1428756A7674}">
      <dsp:nvSpPr>
        <dsp:cNvPr id="0" name=""/>
        <dsp:cNvSpPr/>
      </dsp:nvSpPr>
      <dsp:spPr>
        <a:xfrm>
          <a:off x="5046637" y="2028989"/>
          <a:ext cx="2084358" cy="819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230" tIns="62230" rIns="62230" bIns="62230" numCol="1" spcCol="1270" anchor="ctr" anchorCtr="0">
          <a:noAutofit/>
        </a:bodyPr>
        <a:lstStyle/>
        <a:p>
          <a:pPr marL="0" lvl="0" indent="0" algn="l" defTabSz="2178050">
            <a:lnSpc>
              <a:spcPct val="90000"/>
            </a:lnSpc>
            <a:spcBef>
              <a:spcPct val="0"/>
            </a:spcBef>
            <a:spcAft>
              <a:spcPct val="35000"/>
            </a:spcAft>
            <a:buNone/>
          </a:pPr>
          <a:endParaRPr lang="en-US" sz="4900" kern="1200" dirty="0"/>
        </a:p>
      </dsp:txBody>
      <dsp:txXfrm>
        <a:off x="5046637" y="2028989"/>
        <a:ext cx="2084358" cy="819404"/>
      </dsp:txXfrm>
    </dsp:sp>
    <dsp:sp modelId="{53F0FC59-ED06-4AE0-8D8A-B87A54A6805C}">
      <dsp:nvSpPr>
        <dsp:cNvPr id="0" name=""/>
        <dsp:cNvSpPr/>
      </dsp:nvSpPr>
      <dsp:spPr>
        <a:xfrm>
          <a:off x="1504131" y="2635188"/>
          <a:ext cx="3098371" cy="819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2230" tIns="62230" rIns="62230" bIns="62230" numCol="1" spcCol="1270" anchor="ctr" anchorCtr="0">
          <a:noAutofit/>
        </a:bodyPr>
        <a:lstStyle/>
        <a:p>
          <a:pPr marL="0" lvl="0" indent="0" algn="r" defTabSz="2178050">
            <a:lnSpc>
              <a:spcPct val="90000"/>
            </a:lnSpc>
            <a:spcBef>
              <a:spcPct val="0"/>
            </a:spcBef>
            <a:spcAft>
              <a:spcPct val="35000"/>
            </a:spcAft>
            <a:buNone/>
          </a:pPr>
          <a:endParaRPr lang="en-US" sz="4900" kern="1200" dirty="0"/>
        </a:p>
      </dsp:txBody>
      <dsp:txXfrm>
        <a:off x="1504131" y="2635188"/>
        <a:ext cx="3098371" cy="819404"/>
      </dsp:txXfrm>
    </dsp:sp>
    <dsp:sp modelId="{D469A6A1-A1ED-48F4-9D06-AC5FCAD89D8B}">
      <dsp:nvSpPr>
        <dsp:cNvPr id="0" name=""/>
        <dsp:cNvSpPr/>
      </dsp:nvSpPr>
      <dsp:spPr>
        <a:xfrm>
          <a:off x="5079987" y="3810001"/>
          <a:ext cx="2816701" cy="782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219075" lvl="0" indent="-219075" algn="l" defTabSz="800100">
            <a:lnSpc>
              <a:spcPct val="90000"/>
            </a:lnSpc>
            <a:spcBef>
              <a:spcPct val="0"/>
            </a:spcBef>
            <a:spcAft>
              <a:spcPct val="35000"/>
            </a:spcAft>
            <a:buNone/>
          </a:pPr>
          <a:r>
            <a:rPr lang="en-US" sz="1800" kern="1200" dirty="0"/>
            <a:t>5. Develop process to track progress, minutes of meetings</a:t>
          </a:r>
        </a:p>
      </dsp:txBody>
      <dsp:txXfrm>
        <a:off x="5079987" y="3810001"/>
        <a:ext cx="2816701" cy="7827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44F4B-4BD0-4B04-8F39-1444F4C4FA38}">
      <dsp:nvSpPr>
        <dsp:cNvPr id="0" name=""/>
        <dsp:cNvSpPr/>
      </dsp:nvSpPr>
      <dsp:spPr>
        <a:xfrm rot="4396374">
          <a:off x="1720542" y="940118"/>
          <a:ext cx="4078382" cy="2844163"/>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B69515-F198-41C5-B59D-37F827412249}">
      <dsp:nvSpPr>
        <dsp:cNvPr id="0" name=""/>
        <dsp:cNvSpPr/>
      </dsp:nvSpPr>
      <dsp:spPr>
        <a:xfrm>
          <a:off x="3248316" y="1311493"/>
          <a:ext cx="102991" cy="102991"/>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CCAC49-4482-43F5-83CD-BE50D9D891C2}">
      <dsp:nvSpPr>
        <dsp:cNvPr id="0" name=""/>
        <dsp:cNvSpPr/>
      </dsp:nvSpPr>
      <dsp:spPr>
        <a:xfrm>
          <a:off x="3953527" y="1880311"/>
          <a:ext cx="102991" cy="102991"/>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32BC3C-9A8B-471F-AA93-36E620880D19}">
      <dsp:nvSpPr>
        <dsp:cNvPr id="0" name=""/>
        <dsp:cNvSpPr/>
      </dsp:nvSpPr>
      <dsp:spPr>
        <a:xfrm>
          <a:off x="4482046" y="2545506"/>
          <a:ext cx="102991" cy="102991"/>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D94844-3224-4F3B-A4A9-6554DBE23711}">
      <dsp:nvSpPr>
        <dsp:cNvPr id="0" name=""/>
        <dsp:cNvSpPr/>
      </dsp:nvSpPr>
      <dsp:spPr>
        <a:xfrm>
          <a:off x="3733808" y="762004"/>
          <a:ext cx="2744417"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marL="0" lvl="0" indent="0" algn="l" defTabSz="1244600">
            <a:lnSpc>
              <a:spcPct val="90000"/>
            </a:lnSpc>
            <a:spcBef>
              <a:spcPct val="0"/>
            </a:spcBef>
            <a:spcAft>
              <a:spcPct val="35000"/>
            </a:spcAft>
            <a:buNone/>
          </a:pPr>
          <a:r>
            <a:rPr lang="en-US" sz="2800" kern="1200" dirty="0">
              <a:hlinkClick xmlns:r="http://schemas.openxmlformats.org/officeDocument/2006/relationships" r:id="rId1" action="ppaction://hlinkfile"/>
            </a:rPr>
            <a:t>Team </a:t>
          </a:r>
          <a:r>
            <a:rPr lang="en-US" sz="2800" kern="1200" dirty="0">
              <a:hlinkClick xmlns:r="http://schemas.openxmlformats.org/officeDocument/2006/relationships" r:id="rId2" action="ppaction://hlinkfile"/>
            </a:rPr>
            <a:t>Meetings</a:t>
          </a:r>
          <a:endParaRPr lang="en-US" sz="2800" kern="1200" dirty="0"/>
        </a:p>
      </dsp:txBody>
      <dsp:txXfrm>
        <a:off x="3733808" y="762004"/>
        <a:ext cx="2744417" cy="755904"/>
      </dsp:txXfrm>
    </dsp:sp>
    <dsp:sp modelId="{FB9EA9A5-4F4D-491A-8C4F-4653280C917C}">
      <dsp:nvSpPr>
        <dsp:cNvPr id="0" name=""/>
        <dsp:cNvSpPr/>
      </dsp:nvSpPr>
      <dsp:spPr>
        <a:xfrm>
          <a:off x="4501177" y="1584325"/>
          <a:ext cx="2806293"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l" defTabSz="1244600">
            <a:lnSpc>
              <a:spcPct val="90000"/>
            </a:lnSpc>
            <a:spcBef>
              <a:spcPct val="0"/>
            </a:spcBef>
            <a:spcAft>
              <a:spcPct val="35000"/>
            </a:spcAft>
            <a:buNone/>
          </a:pPr>
          <a:r>
            <a:rPr lang="en-US" sz="2800" kern="1200" dirty="0">
              <a:hlinkClick xmlns:r="http://schemas.openxmlformats.org/officeDocument/2006/relationships" r:id="rId3" action="ppaction://hlinkfile"/>
            </a:rPr>
            <a:t>Work Tracking</a:t>
          </a:r>
          <a:endParaRPr lang="en-US" sz="2800" kern="1200" dirty="0"/>
        </a:p>
      </dsp:txBody>
      <dsp:txXfrm>
        <a:off x="4501177" y="1584325"/>
        <a:ext cx="2806293" cy="755904"/>
      </dsp:txXfrm>
    </dsp:sp>
    <dsp:sp modelId="{CBC92E9C-65C4-4B45-90AB-ABB411B8F233}">
      <dsp:nvSpPr>
        <dsp:cNvPr id="0" name=""/>
        <dsp:cNvSpPr/>
      </dsp:nvSpPr>
      <dsp:spPr>
        <a:xfrm>
          <a:off x="5263169" y="2193924"/>
          <a:ext cx="2082238"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l" defTabSz="1244600">
            <a:lnSpc>
              <a:spcPct val="90000"/>
            </a:lnSpc>
            <a:spcBef>
              <a:spcPct val="0"/>
            </a:spcBef>
            <a:spcAft>
              <a:spcPct val="35000"/>
            </a:spcAft>
            <a:buNone/>
          </a:pPr>
          <a:r>
            <a:rPr lang="en-US" sz="2800" kern="1200" dirty="0">
              <a:hlinkClick xmlns:r="http://schemas.openxmlformats.org/officeDocument/2006/relationships" r:id="rId4" action="ppaction://hlinkfile"/>
            </a:rPr>
            <a:t>Findings</a:t>
          </a:r>
          <a:endParaRPr lang="en-US" sz="2800" kern="1200" dirty="0"/>
        </a:p>
      </dsp:txBody>
      <dsp:txXfrm>
        <a:off x="5263169" y="2193924"/>
        <a:ext cx="2082238" cy="755904"/>
      </dsp:txXfrm>
    </dsp:sp>
    <dsp:sp modelId="{3805C35B-ECBE-4CBA-8A74-1428756A7674}">
      <dsp:nvSpPr>
        <dsp:cNvPr id="0" name=""/>
        <dsp:cNvSpPr/>
      </dsp:nvSpPr>
      <dsp:spPr>
        <a:xfrm>
          <a:off x="4929022" y="2219050"/>
          <a:ext cx="1714957"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2000250">
            <a:lnSpc>
              <a:spcPct val="90000"/>
            </a:lnSpc>
            <a:spcBef>
              <a:spcPct val="0"/>
            </a:spcBef>
            <a:spcAft>
              <a:spcPct val="35000"/>
            </a:spcAft>
            <a:buNone/>
          </a:pPr>
          <a:endParaRPr lang="en-US" sz="4500" kern="1200" dirty="0"/>
        </a:p>
      </dsp:txBody>
      <dsp:txXfrm>
        <a:off x="4929022" y="2219050"/>
        <a:ext cx="1714957" cy="755904"/>
      </dsp:txXfrm>
    </dsp:sp>
    <dsp:sp modelId="{53F0FC59-ED06-4AE0-8D8A-B87A54A6805C}">
      <dsp:nvSpPr>
        <dsp:cNvPr id="0" name=""/>
        <dsp:cNvSpPr/>
      </dsp:nvSpPr>
      <dsp:spPr>
        <a:xfrm>
          <a:off x="4045559" y="3968496"/>
          <a:ext cx="2598419" cy="755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ctr" defTabSz="2000250">
            <a:lnSpc>
              <a:spcPct val="90000"/>
            </a:lnSpc>
            <a:spcBef>
              <a:spcPct val="0"/>
            </a:spcBef>
            <a:spcAft>
              <a:spcPct val="35000"/>
            </a:spcAft>
            <a:buNone/>
          </a:pPr>
          <a:endParaRPr lang="en-US" sz="4500" kern="1200" dirty="0"/>
        </a:p>
      </dsp:txBody>
      <dsp:txXfrm>
        <a:off x="4045559" y="3968496"/>
        <a:ext cx="2598419" cy="755904"/>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600FC8-5211-404A-88E9-283A96D179FB}" type="datetimeFigureOut">
              <a:rPr lang="en-US" smtClean="0"/>
              <a:t>1/31/22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035948-4EE8-6E4A-9310-7D4C63FC08E4}" type="slidenum">
              <a:rPr lang="en-US" smtClean="0"/>
              <a:t>‹#›</a:t>
            </a:fld>
            <a:endParaRPr lang="en-US"/>
          </a:p>
        </p:txBody>
      </p:sp>
    </p:spTree>
    <p:extLst>
      <p:ext uri="{BB962C8B-B14F-4D97-AF65-F5344CB8AC3E}">
        <p14:creationId xmlns:p14="http://schemas.microsoft.com/office/powerpoint/2010/main" val="419071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EC8E4D-8F76-3B46-9449-5F5443C2243B}" type="datetimeFigureOut">
              <a:rPr lang="en-US" smtClean="0"/>
              <a:t>1/31/22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9B8EB-7C58-A04F-8858-27A1405BA5D5}" type="slidenum">
              <a:rPr lang="en-US" smtClean="0"/>
              <a:t>‹#›</a:t>
            </a:fld>
            <a:endParaRPr lang="en-US"/>
          </a:p>
        </p:txBody>
      </p:sp>
    </p:spTree>
    <p:extLst>
      <p:ext uri="{BB962C8B-B14F-4D97-AF65-F5344CB8AC3E}">
        <p14:creationId xmlns:p14="http://schemas.microsoft.com/office/powerpoint/2010/main" val="26062823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baseline="0" dirty="0"/>
              <a:t>We will be using the </a:t>
            </a:r>
            <a:r>
              <a:rPr lang="en-US" i="1" baseline="0" dirty="0"/>
              <a:t>Self-Assessment Guide </a:t>
            </a:r>
            <a:r>
              <a:rPr lang="en-US" i="0" baseline="0" dirty="0"/>
              <a:t>which contains</a:t>
            </a:r>
            <a:r>
              <a:rPr lang="en-US" i="1" baseline="0" dirty="0"/>
              <a:t> </a:t>
            </a:r>
            <a:r>
              <a:rPr lang="en-US" i="0" baseline="0" dirty="0"/>
              <a:t>the ICAA Assurances and the ICAA Standards organized into 4 Domains:  Cultural Context Domain, Leadership Capacity Domain, Learning Capacity Domain</a:t>
            </a:r>
            <a:r>
              <a:rPr lang="en-US" i="1" baseline="0" dirty="0"/>
              <a:t>, </a:t>
            </a:r>
            <a:r>
              <a:rPr lang="en-US" i="0" baseline="0" dirty="0"/>
              <a:t>and the Resource Capacity Domain</a:t>
            </a:r>
            <a:r>
              <a:rPr lang="en-US" i="1" baseline="0" dirty="0"/>
              <a:t>.</a:t>
            </a:r>
            <a:r>
              <a:rPr lang="en-US" i="0" baseline="0" dirty="0"/>
              <a:t>  This is designed for PK-12 schools.  There are one other similar document (also on the </a:t>
            </a:r>
            <a:r>
              <a:rPr lang="en-US" i="0" baseline="0" dirty="0" err="1"/>
              <a:t>flashdrives</a:t>
            </a:r>
            <a:r>
              <a:rPr lang="en-US" i="0" baseline="0" dirty="0"/>
              <a:t> that were passed around).  It is for stand-alone Early Childhood institutions.  The difference is difference is that Standards that don’t apply to Early Childhood have been adjusted or removed (e.g. achievement testing).</a:t>
            </a:r>
            <a:endParaRPr lang="en-US" i="1" baseline="0" dirty="0"/>
          </a:p>
          <a:p>
            <a:endParaRPr lang="en-US" i="1" baseline="0" dirty="0"/>
          </a:p>
          <a:p>
            <a:r>
              <a:rPr lang="en-US" i="0" baseline="0" dirty="0"/>
              <a:t>All three documents are also available in Spanish</a:t>
            </a:r>
          </a:p>
        </p:txBody>
      </p:sp>
      <p:sp>
        <p:nvSpPr>
          <p:cNvPr id="4" name="Slide Number Placeholder 3"/>
          <p:cNvSpPr>
            <a:spLocks noGrp="1"/>
          </p:cNvSpPr>
          <p:nvPr>
            <p:ph type="sldNum" sz="quarter" idx="10"/>
          </p:nvPr>
        </p:nvSpPr>
        <p:spPr/>
        <p:txBody>
          <a:bodyPr/>
          <a:lstStyle/>
          <a:p>
            <a:fld id="{FD99B8EB-7C58-A04F-8858-27A1405BA5D5}" type="slidenum">
              <a:rPr lang="en-US" smtClean="0"/>
              <a:t>1</a:t>
            </a:fld>
            <a:endParaRPr lang="en-US"/>
          </a:p>
        </p:txBody>
      </p:sp>
    </p:spTree>
    <p:extLst>
      <p:ext uri="{BB962C8B-B14F-4D97-AF65-F5344CB8AC3E}">
        <p14:creationId xmlns:p14="http://schemas.microsoft.com/office/powerpoint/2010/main" val="2788736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457200" rtl="0" eaLnBrk="1" fontAlgn="auto" latinLnBrk="0" hangingPunct="1">
              <a:lnSpc>
                <a:spcPct val="100000"/>
              </a:lnSpc>
              <a:spcBef>
                <a:spcPts val="0"/>
              </a:spcBef>
              <a:spcAft>
                <a:spcPts val="0"/>
              </a:spcAft>
              <a:buClrTx/>
              <a:buSzTx/>
              <a:buFontTx/>
              <a:buNone/>
              <a:tabLst/>
              <a:defRPr/>
            </a:pPr>
            <a:endParaRPr lang="en-US" b="0" i="0" dirty="0"/>
          </a:p>
        </p:txBody>
      </p:sp>
      <p:sp>
        <p:nvSpPr>
          <p:cNvPr id="4" name="Slide Number Placeholder 3"/>
          <p:cNvSpPr>
            <a:spLocks noGrp="1"/>
          </p:cNvSpPr>
          <p:nvPr>
            <p:ph type="sldNum" sz="quarter" idx="10"/>
          </p:nvPr>
        </p:nvSpPr>
        <p:spPr/>
        <p:txBody>
          <a:bodyPr/>
          <a:lstStyle/>
          <a:p>
            <a:fld id="{FD99B8EB-7C58-A04F-8858-27A1405BA5D5}" type="slidenum">
              <a:rPr lang="en-US" smtClean="0"/>
              <a:t>10</a:t>
            </a:fld>
            <a:endParaRPr lang="en-US"/>
          </a:p>
        </p:txBody>
      </p:sp>
    </p:spTree>
    <p:extLst>
      <p:ext uri="{BB962C8B-B14F-4D97-AF65-F5344CB8AC3E}">
        <p14:creationId xmlns:p14="http://schemas.microsoft.com/office/powerpoint/2010/main" val="2369787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School Profile and Executive Institutional Summary</a:t>
            </a:r>
          </a:p>
          <a:p>
            <a:endParaRPr lang="en-US" baseline="0" dirty="0"/>
          </a:p>
          <a:p>
            <a:pPr marL="228600" indent="-228600">
              <a:buAutoNum type="arabicPeriod"/>
            </a:pPr>
            <a:r>
              <a:rPr lang="en-US" baseline="0" dirty="0"/>
              <a:t>This formalizes in a standardized format reporting of demographic information</a:t>
            </a:r>
          </a:p>
          <a:p>
            <a:pPr marL="228600" indent="-228600">
              <a:buAutoNum type="arabicPeriod"/>
            </a:pPr>
            <a:endParaRPr lang="en-US" baseline="0" dirty="0"/>
          </a:p>
          <a:p>
            <a:pPr marL="228600" indent="-228600">
              <a:buAutoNum type="arabicPeriod"/>
            </a:pPr>
            <a:r>
              <a:rPr lang="en-US" baseline="0" dirty="0"/>
              <a:t>Contains fill-in answer, checkboxes, dropdown box choices, and longer fill-in text boxes.</a:t>
            </a:r>
          </a:p>
          <a:p>
            <a:pPr marL="228600" indent="-228600">
              <a:buAutoNum type="arabicPeriod"/>
            </a:pPr>
            <a:endParaRPr lang="en-US" baseline="0" dirty="0"/>
          </a:p>
          <a:p>
            <a:pPr marL="228600" indent="-228600">
              <a:buAutoNum type="arabicPeriod"/>
            </a:pPr>
            <a:r>
              <a:rPr lang="en-US" baseline="0" dirty="0"/>
              <a:t>May help you as a school synthesize information about the school that could be also used effectively in marketing material (as you “tell your story”).</a:t>
            </a:r>
          </a:p>
          <a:p>
            <a:pPr marL="228600" indent="-228600">
              <a:buAutoNum type="arabicPeriod"/>
            </a:pPr>
            <a:endParaRPr lang="en-US" baseline="0" dirty="0"/>
          </a:p>
          <a:p>
            <a:pPr marL="228600" indent="-228600">
              <a:buAutoNum type="arabicPeriod"/>
            </a:pPr>
            <a:r>
              <a:rPr lang="en-US" baseline="0" dirty="0"/>
              <a:t>Questions such as:</a:t>
            </a:r>
          </a:p>
          <a:p>
            <a:pPr marL="685800" lvl="1" indent="-228600">
              <a:buAutoNum type="arabicPeriod"/>
            </a:pPr>
            <a:r>
              <a:rPr lang="en-US" baseline="0" dirty="0"/>
              <a:t>Describe the community in which your school is located.  What unique features and/or special challenges are associated with the community or communities the school serves?</a:t>
            </a:r>
          </a:p>
          <a:p>
            <a:pPr marL="685800" lvl="1" indent="-228600">
              <a:buAutoNum type="arabicPeriod"/>
            </a:pPr>
            <a:r>
              <a:rPr lang="en-US" baseline="0" dirty="0"/>
              <a:t>What is the school’s purpose/mission statement?  How does the school embody its purpose through its program offerings and expectations for students?</a:t>
            </a:r>
          </a:p>
          <a:p>
            <a:pPr marL="685800" lvl="1" indent="-228600">
              <a:buAutoNum type="arabicPeriod"/>
            </a:pPr>
            <a:r>
              <a:rPr lang="en-US" baseline="0" dirty="0"/>
              <a:t>Describe the school’s notable achievements and areas of improvement in the last three years.</a:t>
            </a:r>
          </a:p>
          <a:p>
            <a:pPr marL="685800" lvl="1" indent="-228600">
              <a:buAutoNum type="arabicPeriod"/>
            </a:pPr>
            <a:r>
              <a:rPr lang="en-US" baseline="0" dirty="0"/>
              <a:t>Provide any additional information you would like to share with the public and community that were not in the previous narratives.</a:t>
            </a:r>
          </a:p>
        </p:txBody>
      </p:sp>
      <p:sp>
        <p:nvSpPr>
          <p:cNvPr id="4" name="Slide Number Placeholder 3"/>
          <p:cNvSpPr>
            <a:spLocks noGrp="1"/>
          </p:cNvSpPr>
          <p:nvPr>
            <p:ph type="sldNum" sz="quarter" idx="10"/>
          </p:nvPr>
        </p:nvSpPr>
        <p:spPr/>
        <p:txBody>
          <a:bodyPr/>
          <a:lstStyle/>
          <a:p>
            <a:fld id="{FD99B8EB-7C58-A04F-8858-27A1405BA5D5}" type="slidenum">
              <a:rPr lang="en-US" smtClean="0"/>
              <a:t>11</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a:p>
        </p:txBody>
      </p:sp>
      <p:sp>
        <p:nvSpPr>
          <p:cNvPr id="4" name="Slide Number Placeholder 3"/>
          <p:cNvSpPr>
            <a:spLocks noGrp="1"/>
          </p:cNvSpPr>
          <p:nvPr>
            <p:ph type="sldNum" sz="quarter" idx="10"/>
          </p:nvPr>
        </p:nvSpPr>
        <p:spPr/>
        <p:txBody>
          <a:bodyPr/>
          <a:lstStyle/>
          <a:p>
            <a:fld id="{FD99B8EB-7C58-A04F-8858-27A1405BA5D5}" type="slidenum">
              <a:rPr lang="en-US" smtClean="0"/>
              <a:t>12</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baseline="0" dirty="0"/>
              <a:t>Self-Assessment should be completed and uploaded and supporting evidences uploaded at least 6 weeks before the Engagement Review Visit is scheduled</a:t>
            </a:r>
          </a:p>
          <a:p>
            <a:pPr marL="0" indent="0">
              <a:buNone/>
            </a:pPr>
            <a:endParaRPr lang="en-US" b="1" baseline="0" dirty="0"/>
          </a:p>
          <a:p>
            <a:pPr marL="0" indent="0">
              <a:buNone/>
            </a:pPr>
            <a:r>
              <a:rPr lang="en-US" b="0" baseline="0" dirty="0"/>
              <a:t>Develop a strategy to link each coding strategy to each Assurance/Self-Assessment rating/diagnostic question it relates to </a:t>
            </a:r>
          </a:p>
          <a:p>
            <a:pPr marL="0" indent="0">
              <a:buNone/>
            </a:pPr>
            <a:endParaRPr lang="en-US" b="1" baseline="0" dirty="0"/>
          </a:p>
        </p:txBody>
      </p:sp>
      <p:sp>
        <p:nvSpPr>
          <p:cNvPr id="4" name="Slide Number Placeholder 3"/>
          <p:cNvSpPr>
            <a:spLocks noGrp="1"/>
          </p:cNvSpPr>
          <p:nvPr>
            <p:ph type="sldNum" sz="quarter" idx="10"/>
          </p:nvPr>
        </p:nvSpPr>
        <p:spPr/>
        <p:txBody>
          <a:bodyPr/>
          <a:lstStyle/>
          <a:p>
            <a:fld id="{FD99B8EB-7C58-A04F-8858-27A1405BA5D5}" type="slidenum">
              <a:rPr lang="en-US" smtClean="0"/>
              <a:t>13</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Assign a team of stakeholders to evaluate each Domain.  Each team should…</a:t>
            </a:r>
          </a:p>
          <a:p>
            <a:pPr lvl="0"/>
            <a:r>
              <a:rPr lang="en-US" sz="1200" kern="1200" dirty="0">
                <a:solidFill>
                  <a:schemeClr val="tx1"/>
                </a:solidFill>
                <a:effectLst/>
                <a:latin typeface="+mn-lt"/>
                <a:ea typeface="+mn-ea"/>
                <a:cs typeface="+mn-cs"/>
              </a:rPr>
              <a:t>  Review the complete set of standards</a:t>
            </a:r>
          </a:p>
          <a:p>
            <a:pPr lvl="0"/>
            <a:r>
              <a:rPr lang="en-US" sz="1200" kern="1200" dirty="0">
                <a:solidFill>
                  <a:schemeClr val="tx1"/>
                </a:solidFill>
                <a:effectLst/>
                <a:latin typeface="+mn-lt"/>
                <a:ea typeface="+mn-ea"/>
                <a:cs typeface="+mn-cs"/>
              </a:rPr>
              <a:t>  Review each Domain Standard by:</a:t>
            </a:r>
          </a:p>
          <a:p>
            <a:pPr lvl="1"/>
            <a:r>
              <a:rPr lang="en-US" sz="1200" kern="1200" dirty="0">
                <a:solidFill>
                  <a:schemeClr val="tx1"/>
                </a:solidFill>
                <a:effectLst/>
                <a:latin typeface="+mn-lt"/>
                <a:ea typeface="+mn-ea"/>
                <a:cs typeface="+mn-cs"/>
              </a:rPr>
              <a:t>Reviewing the respective standard diagnostic questions.</a:t>
            </a:r>
          </a:p>
          <a:p>
            <a:pPr lvl="1"/>
            <a:r>
              <a:rPr lang="en-US" sz="1200" kern="1200" dirty="0">
                <a:solidFill>
                  <a:schemeClr val="tx1"/>
                </a:solidFill>
                <a:effectLst/>
                <a:latin typeface="+mn-lt"/>
                <a:ea typeface="+mn-ea"/>
                <a:cs typeface="+mn-cs"/>
              </a:rPr>
              <a:t>Collecting</a:t>
            </a:r>
            <a:r>
              <a:rPr lang="en-US" sz="1200" kern="1200" baseline="0" dirty="0">
                <a:solidFill>
                  <a:schemeClr val="tx1"/>
                </a:solidFill>
                <a:effectLst/>
                <a:latin typeface="+mn-lt"/>
                <a:ea typeface="+mn-ea"/>
                <a:cs typeface="+mn-cs"/>
              </a:rPr>
              <a:t> and review evidence related to each question, including evidence for Cultural Context Domain Standards that are related to each question.</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Based on the evidence, determine the level that best describes the condition or practice of the school for each question.</a:t>
            </a:r>
          </a:p>
          <a:p>
            <a:pPr lvl="1"/>
            <a:r>
              <a:rPr lang="en-US" sz="1200" kern="1200" dirty="0">
                <a:solidFill>
                  <a:schemeClr val="tx1"/>
                </a:solidFill>
                <a:effectLst/>
                <a:latin typeface="+mn-lt"/>
                <a:ea typeface="+mn-ea"/>
                <a:cs typeface="+mn-cs"/>
              </a:rPr>
              <a:t>After all questions have been answered, write,</a:t>
            </a:r>
            <a:r>
              <a:rPr lang="en-US" sz="1200" kern="1200" baseline="0" dirty="0">
                <a:solidFill>
                  <a:schemeClr val="tx1"/>
                </a:solidFill>
                <a:effectLst/>
                <a:latin typeface="+mn-lt"/>
                <a:ea typeface="+mn-ea"/>
                <a:cs typeface="+mn-cs"/>
              </a:rPr>
              <a:t> as appropriate, a narrative for the Comments/Insights/Summary section.</a:t>
            </a:r>
          </a:p>
          <a:p>
            <a:pPr lvl="1"/>
            <a:r>
              <a:rPr lang="en-US" sz="1200" kern="1200" baseline="0" dirty="0">
                <a:solidFill>
                  <a:schemeClr val="tx1"/>
                </a:solidFill>
                <a:effectLst/>
                <a:latin typeface="+mn-lt"/>
                <a:ea typeface="+mn-ea"/>
                <a:cs typeface="+mn-cs"/>
              </a:rPr>
              <a:t>Attach/upload the evidence upon which supports the rating level assigned for each Standard diagnostic question (organize evidence so that it is connected to the question it supports.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D99B8EB-7C58-A04F-8858-27A1405BA5D5}" type="slidenum">
              <a:rPr lang="en-US" smtClean="0"/>
              <a:t>14</a:t>
            </a:fld>
            <a:endParaRPr lang="en-US"/>
          </a:p>
        </p:txBody>
      </p:sp>
    </p:spTree>
    <p:extLst>
      <p:ext uri="{BB962C8B-B14F-4D97-AF65-F5344CB8AC3E}">
        <p14:creationId xmlns:p14="http://schemas.microsoft.com/office/powerpoint/2010/main" val="2369787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2441575" cy="1831975"/>
          </a:xfrm>
        </p:spPr>
      </p:sp>
      <p:sp>
        <p:nvSpPr>
          <p:cNvPr id="3" name="Notes Placeholder 2"/>
          <p:cNvSpPr>
            <a:spLocks noGrp="1"/>
          </p:cNvSpPr>
          <p:nvPr>
            <p:ph type="body" idx="1"/>
          </p:nvPr>
        </p:nvSpPr>
        <p:spPr>
          <a:xfrm>
            <a:off x="685800" y="2623279"/>
            <a:ext cx="5486400" cy="6071016"/>
          </a:xfrm>
        </p:spPr>
        <p:txBody>
          <a:bodyPr/>
          <a:lstStyle/>
          <a:p>
            <a:r>
              <a:rPr lang="en-US" sz="1000" dirty="0"/>
              <a:t>Let me quickly show you on this graphic how the accreditation/improvement journey typically runs in a school across the years.</a:t>
            </a:r>
          </a:p>
          <a:p>
            <a:endParaRPr lang="en-US" sz="1000" dirty="0"/>
          </a:p>
          <a:p>
            <a:r>
              <a:rPr lang="en-US" sz="1000" dirty="0"/>
              <a:t>Accreditation Cycle:</a:t>
            </a:r>
            <a:r>
              <a:rPr lang="en-US" sz="1000" baseline="0" dirty="0"/>
              <a:t> Consider the following three aspects of the accreditation cycle.</a:t>
            </a:r>
            <a:endParaRPr lang="en-US" sz="1000" dirty="0"/>
          </a:p>
          <a:p>
            <a:r>
              <a:rPr lang="en-US" sz="1000" dirty="0"/>
              <a:t>1. Frist Generation accreditation excitement –moved from applicant to candidate and to provisional</a:t>
            </a:r>
          </a:p>
          <a:p>
            <a:r>
              <a:rPr lang="en-US" sz="1000" dirty="0"/>
              <a:t>	Staff are excited</a:t>
            </a:r>
          </a:p>
          <a:p>
            <a:pPr lvl="2"/>
            <a:r>
              <a:rPr lang="en-US" sz="1000" dirty="0"/>
              <a:t>Programs are new</a:t>
            </a:r>
          </a:p>
          <a:p>
            <a:pPr lvl="2"/>
            <a:r>
              <a:rPr lang="en-US" sz="1000" dirty="0"/>
              <a:t>First real recognition by a national organization</a:t>
            </a:r>
          </a:p>
          <a:p>
            <a:pPr lvl="2"/>
            <a:r>
              <a:rPr lang="en-US" sz="1000" dirty="0"/>
              <a:t>Achieve Applicant status</a:t>
            </a:r>
          </a:p>
          <a:p>
            <a:pPr lvl="2"/>
            <a:r>
              <a:rPr lang="en-US" sz="1000" dirty="0"/>
              <a:t>Move to Pre-Candidate level</a:t>
            </a:r>
          </a:p>
          <a:p>
            <a:pPr marL="914400" marR="0" lvl="2" indent="0" algn="l" defTabSz="457200" rtl="0" eaLnBrk="1" fontAlgn="auto" latinLnBrk="0" hangingPunct="1">
              <a:lnSpc>
                <a:spcPct val="100000"/>
              </a:lnSpc>
              <a:spcBef>
                <a:spcPts val="0"/>
              </a:spcBef>
              <a:spcAft>
                <a:spcPts val="0"/>
              </a:spcAft>
              <a:buClrTx/>
              <a:buSzTx/>
              <a:buFontTx/>
              <a:buNone/>
              <a:tabLst/>
              <a:defRPr/>
            </a:pPr>
            <a:r>
              <a:rPr lang="en-US" sz="1000" dirty="0"/>
              <a:t>Complete Readiness Self-Assessment</a:t>
            </a:r>
          </a:p>
          <a:p>
            <a:pPr marL="914400" marR="0" lvl="2" indent="0" algn="l" defTabSz="457200" rtl="0" eaLnBrk="1" fontAlgn="auto" latinLnBrk="0" hangingPunct="1">
              <a:lnSpc>
                <a:spcPct val="100000"/>
              </a:lnSpc>
              <a:spcBef>
                <a:spcPts val="0"/>
              </a:spcBef>
              <a:spcAft>
                <a:spcPts val="0"/>
              </a:spcAft>
              <a:buClrTx/>
              <a:buSzTx/>
              <a:buFontTx/>
              <a:buNone/>
              <a:tabLst/>
              <a:defRPr/>
            </a:pPr>
            <a:r>
              <a:rPr lang="en-US" sz="1000" dirty="0"/>
              <a:t>Become a Candidate school</a:t>
            </a:r>
          </a:p>
          <a:p>
            <a:pPr lvl="2"/>
            <a:r>
              <a:rPr lang="en-US" sz="1000" dirty="0"/>
              <a:t>Everyone is involved</a:t>
            </a:r>
          </a:p>
          <a:p>
            <a:pPr lvl="2"/>
            <a:r>
              <a:rPr lang="en-US" sz="1000" dirty="0"/>
              <a:t>Work night and day to complete standards</a:t>
            </a:r>
          </a:p>
          <a:p>
            <a:pPr lvl="2"/>
            <a:r>
              <a:rPr lang="en-US" sz="1000" dirty="0"/>
              <a:t>Pass External Review and achieve Accreditation</a:t>
            </a:r>
          </a:p>
          <a:p>
            <a:pPr lvl="2"/>
            <a:r>
              <a:rPr lang="en-US" sz="1000" dirty="0"/>
              <a:t>Pressing towards excellence</a:t>
            </a:r>
          </a:p>
          <a:p>
            <a:r>
              <a:rPr lang="en-US" sz="1000" dirty="0"/>
              <a:t>2. As time goes on progress is being made</a:t>
            </a:r>
          </a:p>
          <a:p>
            <a:r>
              <a:rPr lang="en-US" sz="1000" dirty="0"/>
              <a:t>	Some staff leave, </a:t>
            </a:r>
          </a:p>
          <a:p>
            <a:r>
              <a:rPr lang="en-US" sz="1000" dirty="0"/>
              <a:t>	Interest is still there, </a:t>
            </a:r>
          </a:p>
          <a:p>
            <a:r>
              <a:rPr lang="en-US" sz="1000" dirty="0"/>
              <a:t>	Expand a few programs </a:t>
            </a:r>
          </a:p>
          <a:p>
            <a:r>
              <a:rPr lang="en-US" sz="1000" dirty="0"/>
              <a:t>	Prepare for next five year visit</a:t>
            </a:r>
          </a:p>
          <a:p>
            <a:r>
              <a:rPr lang="en-US" sz="1000" dirty="0"/>
              <a:t>	and school is on its way to being well-established.</a:t>
            </a:r>
          </a:p>
          <a:p>
            <a:r>
              <a:rPr lang="en-US" sz="1000" dirty="0"/>
              <a:t>3. As time goes on you have to guard the</a:t>
            </a:r>
            <a:r>
              <a:rPr lang="en-US" sz="1000" baseline="0" dirty="0"/>
              <a:t> tendency to settle back, relax.</a:t>
            </a:r>
          </a:p>
          <a:p>
            <a:r>
              <a:rPr lang="en-US" sz="1000" baseline="0" dirty="0"/>
              <a:t>Experienced one or more External Review Visits </a:t>
            </a:r>
            <a:endParaRPr lang="en-US" sz="1000" dirty="0"/>
          </a:p>
          <a:p>
            <a:r>
              <a:rPr lang="en-US" sz="1000" dirty="0"/>
              <a:t>	Teachers and staff settle back.</a:t>
            </a:r>
          </a:p>
          <a:p>
            <a:r>
              <a:rPr lang="en-US" sz="1000" dirty="0"/>
              <a:t>	Recommendations have been implemented</a:t>
            </a:r>
          </a:p>
          <a:p>
            <a:r>
              <a:rPr lang="en-US" sz="1000" dirty="0"/>
              <a:t>	Enrollment and income are adequate to sustain the school</a:t>
            </a:r>
          </a:p>
          <a:p>
            <a:r>
              <a:rPr lang="en-US" sz="1000" dirty="0"/>
              <a:t>	Update your standards, prepare for your first 5-year revisit</a:t>
            </a:r>
          </a:p>
          <a:p>
            <a:r>
              <a:rPr lang="en-US" sz="1000" dirty="0"/>
              <a:t>	Not much is happening</a:t>
            </a:r>
          </a:p>
          <a:p>
            <a:r>
              <a:rPr lang="en-US" sz="1000" dirty="0"/>
              <a:t>	No major problems</a:t>
            </a:r>
          </a:p>
          <a:p>
            <a:r>
              <a:rPr lang="en-US" sz="1000" dirty="0"/>
              <a:t>	No challenge in updating standards</a:t>
            </a:r>
          </a:p>
          <a:p>
            <a:r>
              <a:rPr lang="en-US" sz="1000" dirty="0"/>
              <a:t>	Some of the same problems with no solution</a:t>
            </a:r>
          </a:p>
          <a:p>
            <a:r>
              <a:rPr lang="en-US" sz="1000" dirty="0"/>
              <a:t>	Teacher’s come and go, as do students.</a:t>
            </a:r>
          </a:p>
          <a:p>
            <a:r>
              <a:rPr lang="en-US" sz="1000" dirty="0"/>
              <a:t>	Primary focus is on staff and student retention</a:t>
            </a:r>
          </a:p>
          <a:p>
            <a:r>
              <a:rPr lang="en-US" sz="1000" dirty="0"/>
              <a:t>4. The Stage is now set for second generation review</a:t>
            </a:r>
          </a:p>
          <a:p>
            <a:r>
              <a:rPr lang="en-US" sz="1000" dirty="0"/>
              <a:t>	Already been through at least one visit</a:t>
            </a:r>
          </a:p>
          <a:p>
            <a:r>
              <a:rPr lang="en-US" sz="1000" dirty="0"/>
              <a:t>	Planning on updating standards</a:t>
            </a:r>
          </a:p>
          <a:p>
            <a:r>
              <a:rPr lang="en-US" sz="1000" dirty="0"/>
              <a:t>	Serve on accreditation team visits</a:t>
            </a:r>
          </a:p>
          <a:p>
            <a:r>
              <a:rPr lang="en-US" sz="1000" dirty="0"/>
              <a:t>5. Use</a:t>
            </a:r>
            <a:r>
              <a:rPr lang="en-US" sz="1000" baseline="0" dirty="0"/>
              <a:t> next visit to significantly move the school forward</a:t>
            </a:r>
            <a:endParaRPr lang="en-US" sz="1000" dirty="0"/>
          </a:p>
          <a:p>
            <a:r>
              <a:rPr lang="en-US" sz="1000" dirty="0"/>
              <a:t>	You can no longer sit back </a:t>
            </a:r>
          </a:p>
          <a:p>
            <a:r>
              <a:rPr lang="en-US" sz="1000" dirty="0"/>
              <a:t>	There are new opportunity to rekindle the first generation excitement</a:t>
            </a:r>
          </a:p>
          <a:p>
            <a:r>
              <a:rPr lang="en-US" sz="1000" dirty="0"/>
              <a:t>	New opportunity to strengthen your school and </a:t>
            </a:r>
          </a:p>
          <a:p>
            <a:r>
              <a:rPr lang="en-US" sz="1000" dirty="0"/>
              <a:t>	impact your stakeholders.</a:t>
            </a:r>
          </a:p>
          <a:p>
            <a:r>
              <a:rPr lang="en-US" sz="1000" dirty="0"/>
              <a:t>	Opportunity</a:t>
            </a:r>
            <a:r>
              <a:rPr lang="en-US" sz="1000" baseline="0" dirty="0"/>
              <a:t> to develop a culture of continuous improvement</a:t>
            </a:r>
            <a:endParaRPr lang="en-US" sz="1000" dirty="0"/>
          </a:p>
        </p:txBody>
      </p:sp>
      <p:sp>
        <p:nvSpPr>
          <p:cNvPr id="4" name="Slide Number Placeholder 3"/>
          <p:cNvSpPr>
            <a:spLocks noGrp="1"/>
          </p:cNvSpPr>
          <p:nvPr>
            <p:ph type="sldNum" sz="quarter" idx="10"/>
          </p:nvPr>
        </p:nvSpPr>
        <p:spPr/>
        <p:txBody>
          <a:bodyPr/>
          <a:lstStyle/>
          <a:p>
            <a:fld id="{7CFFEA93-C50B-478D-B491-664761D9210B}" type="slidenum">
              <a:rPr lang="en-US" smtClean="0"/>
              <a:t>2</a:t>
            </a:fld>
            <a:endParaRPr lang="en-US"/>
          </a:p>
        </p:txBody>
      </p:sp>
    </p:spTree>
    <p:extLst>
      <p:ext uri="{BB962C8B-B14F-4D97-AF65-F5344CB8AC3E}">
        <p14:creationId xmlns:p14="http://schemas.microsoft.com/office/powerpoint/2010/main" val="3778483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8238" y="685800"/>
            <a:ext cx="2651125" cy="1987550"/>
          </a:xfrm>
        </p:spPr>
      </p:sp>
      <p:sp>
        <p:nvSpPr>
          <p:cNvPr id="3" name="Notes Placeholder 2"/>
          <p:cNvSpPr>
            <a:spLocks noGrp="1"/>
          </p:cNvSpPr>
          <p:nvPr>
            <p:ph type="body" idx="1"/>
          </p:nvPr>
        </p:nvSpPr>
        <p:spPr>
          <a:xfrm>
            <a:off x="609600" y="2848132"/>
            <a:ext cx="5486400" cy="4114800"/>
          </a:xfrm>
        </p:spPr>
        <p:txBody>
          <a:bodyPr/>
          <a:lstStyle/>
          <a:p>
            <a:r>
              <a:rPr lang="en-US" dirty="0"/>
              <a:t>Get Organized</a:t>
            </a:r>
            <a:r>
              <a:rPr lang="en-US" baseline="0" dirty="0"/>
              <a:t> : </a:t>
            </a:r>
          </a:p>
          <a:p>
            <a:r>
              <a:rPr lang="en-US" dirty="0"/>
              <a:t>Getting organized is a absolute must if a school is to complete the accreditation</a:t>
            </a:r>
            <a:r>
              <a:rPr lang="en-US" baseline="0" dirty="0"/>
              <a:t> process in a time manner. You need to know where your school is on (the beginning) and where you need to go to achieve your desired level (the ending).</a:t>
            </a:r>
          </a:p>
          <a:p>
            <a:r>
              <a:rPr lang="en-US" baseline="0" dirty="0"/>
              <a:t>If you don’t know where you are going, you will never get there. </a:t>
            </a:r>
          </a:p>
          <a:p>
            <a:endParaRPr lang="en-US" baseline="0" dirty="0"/>
          </a:p>
          <a:p>
            <a:pPr marL="230746" indent="-230746">
              <a:buFont typeface="+mj-lt"/>
              <a:buAutoNum type="arabicPeriod"/>
            </a:pPr>
            <a:r>
              <a:rPr lang="en-US" dirty="0"/>
              <a:t>Select staff.  Get as many people involved as you can effectively monitor.  Give them a choice Quality</a:t>
            </a:r>
            <a:r>
              <a:rPr lang="en-US" baseline="0" dirty="0"/>
              <a:t> Factors to work</a:t>
            </a:r>
            <a:r>
              <a:rPr lang="en-US" dirty="0"/>
              <a:t> on, 1, 2, 3 choice. You</a:t>
            </a:r>
            <a:r>
              <a:rPr lang="en-US" baseline="0" dirty="0"/>
              <a:t> could a</a:t>
            </a:r>
            <a:r>
              <a:rPr lang="en-US" dirty="0"/>
              <a:t>ssign based on choice.  Ensure assignment is balanced (e.g.</a:t>
            </a:r>
            <a:r>
              <a:rPr lang="en-US" baseline="0" dirty="0"/>
              <a:t> only elementary staff on High Expectations)</a:t>
            </a:r>
            <a:endParaRPr lang="en-US" dirty="0"/>
          </a:p>
          <a:p>
            <a:pPr marL="687946" lvl="1" indent="-230746">
              <a:buFont typeface="+mj-lt"/>
              <a:buAutoNum type="arabicPeriod"/>
            </a:pPr>
            <a:r>
              <a:rPr lang="en-US" dirty="0"/>
              <a:t>You could</a:t>
            </a:r>
            <a:r>
              <a:rPr lang="en-US" baseline="0" dirty="0"/>
              <a:t> accomplished this by using an Excel spreadsheet with each Standard Domain across the top and staff names on the left hand side.</a:t>
            </a:r>
          </a:p>
          <a:p>
            <a:pPr marL="687946" lvl="1" indent="-230746">
              <a:buFont typeface="+mj-lt"/>
              <a:buAutoNum type="arabicPeriod"/>
            </a:pPr>
            <a:r>
              <a:rPr lang="en-US" baseline="0" dirty="0"/>
              <a:t>Assign staff to Domains with a good mix across grade levels. This also depends on the size of your school. </a:t>
            </a:r>
            <a:r>
              <a:rPr lang="en-US" dirty="0"/>
              <a:t> </a:t>
            </a:r>
          </a:p>
          <a:p>
            <a:pPr marL="692237" lvl="1" indent="-230746">
              <a:buFont typeface="+mj-lt"/>
              <a:buAutoNum type="arabicPeriod"/>
            </a:pPr>
            <a:r>
              <a:rPr lang="en-US" dirty="0"/>
              <a:t>Avoid everyone wanting the same Domain, hard workers. </a:t>
            </a:r>
          </a:p>
          <a:p>
            <a:pPr marL="692237" lvl="1" indent="-230746">
              <a:buFont typeface="+mj-lt"/>
              <a:buAutoNum type="arabicPeriod"/>
            </a:pPr>
            <a:r>
              <a:rPr lang="en-US" dirty="0"/>
              <a:t>Assign team with a chairman of each team.</a:t>
            </a:r>
          </a:p>
          <a:p>
            <a:pPr marL="692237" lvl="1" indent="-230746">
              <a:buFont typeface="+mj-lt"/>
              <a:buAutoNum type="arabicPeriod"/>
            </a:pPr>
            <a:r>
              <a:rPr lang="en-US" dirty="0"/>
              <a:t>Smaller schools, get some key parent leaders involved. </a:t>
            </a:r>
          </a:p>
          <a:p>
            <a:pPr marL="230746" indent="-230746">
              <a:buFont typeface="+mj-lt"/>
              <a:buAutoNum type="arabicPeriod"/>
            </a:pPr>
            <a:endParaRPr lang="en-US" baseline="0" dirty="0"/>
          </a:p>
          <a:p>
            <a:pPr marL="230746" indent="-230746">
              <a:buFont typeface="+mj-lt"/>
              <a:buAutoNum type="arabicPeriod"/>
            </a:pPr>
            <a:r>
              <a:rPr lang="en-US" baseline="0" dirty="0"/>
              <a:t>Establish the context of what is involved in a internal review and completion of the Self-Assessment. This</a:t>
            </a:r>
            <a:r>
              <a:rPr lang="en-US" dirty="0"/>
              <a:t> is important since you may have new staff members on board since the last five year visit. They need to know what the self-study is all about. </a:t>
            </a:r>
          </a:p>
          <a:p>
            <a:pPr marL="692237" lvl="1" indent="-230746">
              <a:buFont typeface="+mj-lt"/>
              <a:buAutoNum type="arabicPeriod"/>
            </a:pPr>
            <a:r>
              <a:rPr lang="en-US" baseline="0" dirty="0"/>
              <a:t>Look for resources provided by ICAA</a:t>
            </a:r>
          </a:p>
          <a:p>
            <a:pPr marL="230746" indent="-230746">
              <a:buFont typeface="+mj-lt"/>
              <a:buAutoNum type="arabicPeriod"/>
            </a:pPr>
            <a:r>
              <a:rPr lang="en-US" baseline="0" dirty="0"/>
              <a:t>Create a time line for completion</a:t>
            </a:r>
            <a:r>
              <a:rPr lang="en-US" dirty="0"/>
              <a:t> – One school sets its</a:t>
            </a:r>
            <a:r>
              <a:rPr lang="en-US" baseline="0" dirty="0"/>
              <a:t> timeline to begin two years prior to our accreditation visit. One purpose of an early start is to have sufficient time to make changes if it is determined that you do not meet the Domain Standards at an appropriate level.</a:t>
            </a:r>
            <a:r>
              <a:rPr lang="en-US" sz="1200" kern="1200" dirty="0">
                <a:solidFill>
                  <a:schemeClr val="tx1"/>
                </a:solidFill>
                <a:effectLst/>
                <a:latin typeface="+mn-lt"/>
                <a:ea typeface="+mn-ea"/>
                <a:cs typeface="+mn-cs"/>
              </a:rPr>
              <a:t> </a:t>
            </a:r>
          </a:p>
          <a:p>
            <a:pPr marL="0" indent="0">
              <a:buFont typeface="+mj-lt"/>
              <a:buNone/>
            </a:pPr>
            <a:endParaRPr lang="en-US" baseline="0" dirty="0"/>
          </a:p>
          <a:p>
            <a:pPr marL="0" indent="0">
              <a:buFont typeface="+mj-lt"/>
              <a:buNone/>
            </a:pPr>
            <a:r>
              <a:rPr lang="en-US" baseline="0" dirty="0"/>
              <a:t>4. Review previous data and documents, including your last External Review Report, if this is not your initial Internal Review and Self-Assessment.	</a:t>
            </a:r>
          </a:p>
          <a:p>
            <a:pPr marL="0" indent="0">
              <a:buFont typeface="+mj-lt"/>
              <a:buNone/>
            </a:pPr>
            <a:endParaRPr lang="en-US" baseline="0" dirty="0"/>
          </a:p>
          <a:p>
            <a:r>
              <a:rPr lang="en-US" baseline="0" dirty="0"/>
              <a:t>5. Develop a process to track progress (e.g. templates for data collection, review and tracking of work performed on each Domain Standard and/or Assurance). As </a:t>
            </a:r>
            <a:r>
              <a:rPr lang="en-US" dirty="0"/>
              <a:t>you get more of your staff involved in the process, you need some way of documenting progress (keeping</a:t>
            </a:r>
            <a:r>
              <a:rPr lang="en-US" baseline="0" dirty="0"/>
              <a:t> track of what everyone is doing.) This is extremely important so you can effectively present the evidence that is essential.  The process that a school goes through is as important as the outcome. It is the process that results in school improvement. </a:t>
            </a:r>
            <a:endParaRPr lang="en-US" dirty="0"/>
          </a:p>
          <a:p>
            <a:pPr marL="0" indent="0">
              <a:buFont typeface="+mj-lt"/>
              <a:buNone/>
            </a:pPr>
            <a:endParaRPr lang="en-US" baseline="0" dirty="0"/>
          </a:p>
          <a:p>
            <a:pPr marL="230746" indent="-230746">
              <a:buFont typeface="+mj-lt"/>
              <a:buAutoNum type="arabicPeriod"/>
            </a:pPr>
            <a:endParaRPr lang="en-US" dirty="0"/>
          </a:p>
        </p:txBody>
      </p:sp>
      <p:sp>
        <p:nvSpPr>
          <p:cNvPr id="4" name="Slide Number Placeholder 3"/>
          <p:cNvSpPr>
            <a:spLocks noGrp="1"/>
          </p:cNvSpPr>
          <p:nvPr>
            <p:ph type="sldNum" sz="quarter" idx="10"/>
          </p:nvPr>
        </p:nvSpPr>
        <p:spPr/>
        <p:txBody>
          <a:bodyPr/>
          <a:lstStyle/>
          <a:p>
            <a:fld id="{7CFFEA93-C50B-478D-B491-664761D9210B}" type="slidenum">
              <a:rPr lang="en-US" smtClean="0"/>
              <a:t>3</a:t>
            </a:fld>
            <a:endParaRPr lang="en-US"/>
          </a:p>
        </p:txBody>
      </p:sp>
    </p:spTree>
    <p:extLst>
      <p:ext uri="{BB962C8B-B14F-4D97-AF65-F5344CB8AC3E}">
        <p14:creationId xmlns:p14="http://schemas.microsoft.com/office/powerpoint/2010/main" val="317726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This timeline is based on a school that will have a late winter or spring External Review Visit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Schools may be able to compress this timeline</a:t>
            </a:r>
          </a:p>
        </p:txBody>
      </p:sp>
      <p:sp>
        <p:nvSpPr>
          <p:cNvPr id="4" name="Slide Number Placeholder 3"/>
          <p:cNvSpPr>
            <a:spLocks noGrp="1"/>
          </p:cNvSpPr>
          <p:nvPr>
            <p:ph type="sldNum" sz="quarter" idx="10"/>
          </p:nvPr>
        </p:nvSpPr>
        <p:spPr/>
        <p:txBody>
          <a:bodyPr/>
          <a:lstStyle/>
          <a:p>
            <a:fld id="{FD99B8EB-7C58-A04F-8858-27A1405BA5D5}" type="slidenum">
              <a:rPr lang="en-US" smtClean="0"/>
              <a:t>4</a:t>
            </a:fld>
            <a:endParaRPr lang="en-US"/>
          </a:p>
        </p:txBody>
      </p:sp>
    </p:spTree>
    <p:extLst>
      <p:ext uri="{BB962C8B-B14F-4D97-AF65-F5344CB8AC3E}">
        <p14:creationId xmlns:p14="http://schemas.microsoft.com/office/powerpoint/2010/main" val="1671703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Set appropriate deadlines, monitor and work diligently to meet those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Don’t make decisions regarding Domain Standard diagnostic question responses (“I think we are at ‘Excellent’ on this one.”) and then try to find the evidence to support that decision.  Evaluate the evidences to determine at which level the school is currently performing.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Obtain evaluate evidence from multiple sources to determine quality factor levels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The collection of quality evidence that speaks directly to the Domain Standard is the greatest challenge schools have faced.</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a:p>
        </p:txBody>
      </p:sp>
      <p:sp>
        <p:nvSpPr>
          <p:cNvPr id="4" name="Slide Number Placeholder 3"/>
          <p:cNvSpPr>
            <a:spLocks noGrp="1"/>
          </p:cNvSpPr>
          <p:nvPr>
            <p:ph type="sldNum" sz="quarter" idx="10"/>
          </p:nvPr>
        </p:nvSpPr>
        <p:spPr/>
        <p:txBody>
          <a:bodyPr/>
          <a:lstStyle/>
          <a:p>
            <a:fld id="{FD99B8EB-7C58-A04F-8858-27A1405BA5D5}" type="slidenum">
              <a:rPr lang="en-US" smtClean="0"/>
              <a:t>5</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a:p>
        </p:txBody>
      </p:sp>
      <p:sp>
        <p:nvSpPr>
          <p:cNvPr id="4" name="Slide Number Placeholder 3"/>
          <p:cNvSpPr>
            <a:spLocks noGrp="1"/>
          </p:cNvSpPr>
          <p:nvPr>
            <p:ph type="sldNum" sz="quarter" idx="10"/>
          </p:nvPr>
        </p:nvSpPr>
        <p:spPr/>
        <p:txBody>
          <a:bodyPr/>
          <a:lstStyle/>
          <a:p>
            <a:fld id="{FD99B8EB-7C58-A04F-8858-27A1405BA5D5}" type="slidenum">
              <a:rPr lang="en-US" smtClean="0"/>
              <a:t>6</a:t>
            </a:fld>
            <a:endParaRPr lang="en-US"/>
          </a:p>
        </p:txBody>
      </p:sp>
    </p:spTree>
    <p:extLst>
      <p:ext uri="{BB962C8B-B14F-4D97-AF65-F5344CB8AC3E}">
        <p14:creationId xmlns:p14="http://schemas.microsoft.com/office/powerpoint/2010/main" val="2788736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track of our process.</a:t>
            </a:r>
            <a:r>
              <a:rPr lang="en-US" baseline="0" dirty="0"/>
              <a:t>  You may want to develop your own standardized templates (e.g. Excel spreadsheets) that can be used for data collection and review. Document involvement of your stakeholders</a:t>
            </a:r>
            <a:r>
              <a:rPr lang="en-US" dirty="0"/>
              <a:t> – teachers, students, parents, school staff, board, etc. </a:t>
            </a:r>
          </a:p>
          <a:p>
            <a:pPr marL="230746" indent="-230746">
              <a:buAutoNum type="arabicPeriod"/>
            </a:pPr>
            <a:r>
              <a:rPr lang="en-US" dirty="0"/>
              <a:t>Notes of all </a:t>
            </a:r>
            <a:r>
              <a:rPr lang="en-US" b="1" dirty="0"/>
              <a:t>Team Meetings</a:t>
            </a:r>
            <a:r>
              <a:rPr lang="en-US" dirty="0"/>
              <a:t>: Secretary, collaboratively develop standard meeting agenda (develop Word template for minutes of team</a:t>
            </a:r>
            <a:r>
              <a:rPr lang="en-US" baseline="0" dirty="0"/>
              <a:t> meetings)</a:t>
            </a:r>
            <a:endParaRPr lang="en-US" dirty="0"/>
          </a:p>
          <a:p>
            <a:pPr marL="230746" indent="-230746">
              <a:buAutoNum type="arabicPeriod"/>
            </a:pPr>
            <a:r>
              <a:rPr lang="en-US" dirty="0"/>
              <a:t>Keep </a:t>
            </a:r>
            <a:r>
              <a:rPr lang="en-US" b="1" dirty="0"/>
              <a:t>track of all work </a:t>
            </a:r>
            <a:r>
              <a:rPr lang="en-US" dirty="0"/>
              <a:t>being completed. Every time a ream meets, the chairman should record the meeting</a:t>
            </a:r>
            <a:r>
              <a:rPr lang="en-US" baseline="0" dirty="0"/>
              <a:t> and update team progress (develop Excel template to maintain record of each team’s progress).</a:t>
            </a:r>
            <a:r>
              <a:rPr lang="en-US" dirty="0"/>
              <a:t> </a:t>
            </a:r>
          </a:p>
          <a:p>
            <a:pPr marL="230746" indent="-230746">
              <a:buAutoNum type="arabicPeriod"/>
            </a:pPr>
            <a:r>
              <a:rPr lang="en-US" dirty="0"/>
              <a:t>Document</a:t>
            </a:r>
            <a:r>
              <a:rPr lang="en-US" baseline="0" dirty="0"/>
              <a:t> </a:t>
            </a:r>
            <a:r>
              <a:rPr lang="en-US" b="1" baseline="0" dirty="0"/>
              <a:t>Findings </a:t>
            </a:r>
            <a:r>
              <a:rPr lang="en-US" b="0" baseline="0" dirty="0"/>
              <a:t>(record differences or shortcomings on each Domain Standard rating or question).  Additional evidence may need to be collected and reviewed on Domain Standards with differences in findings.  The team may need to be revisit those Domain Standards for consideration of the additional evidence.</a:t>
            </a:r>
            <a:endParaRPr lang="en-US" b="1"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FD99B8EB-7C58-A04F-8858-27A1405BA5D5}" type="slidenum">
              <a:rPr lang="en-US" smtClean="0"/>
              <a:t>7</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What to do next?</a:t>
            </a:r>
          </a:p>
          <a:p>
            <a:pPr marL="230746" indent="-230746">
              <a:buAutoNum type="arabicPeriod"/>
            </a:pPr>
            <a:r>
              <a:rPr lang="en-US" baseline="0" dirty="0"/>
              <a:t>Ensure that all Domain Standard diagnostic questions have been reviewed.</a:t>
            </a:r>
          </a:p>
          <a:p>
            <a:pPr marL="230746" indent="-230746">
              <a:buAutoNum type="arabicPeriod"/>
            </a:pPr>
            <a:r>
              <a:rPr lang="en-US" baseline="0" dirty="0"/>
              <a:t>Review all Domain Standard diagnostic questions and Assurances along with support data</a:t>
            </a:r>
          </a:p>
          <a:p>
            <a:pPr marL="230746" indent="-230746">
              <a:buAutoNum type="arabicPeriod"/>
            </a:pPr>
            <a:r>
              <a:rPr lang="en-US" baseline="0" dirty="0"/>
              <a:t>Verify response on each Assurance and Domain Standard diagnostic question</a:t>
            </a:r>
          </a:p>
          <a:p>
            <a:pPr marL="230746" indent="-230746">
              <a:buAutoNum type="arabicPeriod"/>
            </a:pPr>
            <a:endParaRPr lang="en-US" baseline="0" dirty="0"/>
          </a:p>
          <a:p>
            <a:pPr marL="0" indent="0">
              <a:buNone/>
            </a:pPr>
            <a:r>
              <a:rPr lang="en-US" baseline="0" dirty="0"/>
              <a:t>Once these have been completed, you are ready to begin to address your findings</a:t>
            </a:r>
          </a:p>
          <a:p>
            <a:pPr marL="228600" indent="-228600">
              <a:buAutoNum type="arabicPeriod"/>
            </a:pPr>
            <a:r>
              <a:rPr lang="en-US" baseline="0" dirty="0"/>
              <a:t>Write a narrative over each Domain (at the end of the Domain section in the Self-Assessment Guide) – “Comments/Insights About the Learning Capacity Domain”</a:t>
            </a:r>
          </a:p>
          <a:p>
            <a:pPr marL="228600" indent="-228600">
              <a:buAutoNum type="arabicPeriod"/>
            </a:pPr>
            <a:r>
              <a:rPr lang="en-US" baseline="0" dirty="0"/>
              <a:t>Develop your school profile.</a:t>
            </a:r>
          </a:p>
          <a:p>
            <a:pPr marL="228600" indent="-228600">
              <a:buAutoNum type="arabicPeriod"/>
            </a:pPr>
            <a:r>
              <a:rPr lang="en-US" baseline="0" dirty="0"/>
              <a:t>Complete on Executive Summary – section at the front of the Self-Assessment containing school profile and questions that guide you to “tell your story.”</a:t>
            </a:r>
          </a:p>
        </p:txBody>
      </p:sp>
      <p:sp>
        <p:nvSpPr>
          <p:cNvPr id="4" name="Slide Number Placeholder 3"/>
          <p:cNvSpPr>
            <a:spLocks noGrp="1"/>
          </p:cNvSpPr>
          <p:nvPr>
            <p:ph type="sldNum" sz="quarter" idx="10"/>
          </p:nvPr>
        </p:nvSpPr>
        <p:spPr/>
        <p:txBody>
          <a:bodyPr/>
          <a:lstStyle/>
          <a:p>
            <a:fld id="{FD99B8EB-7C58-A04F-8858-27A1405BA5D5}" type="slidenum">
              <a:rPr lang="en-US" smtClean="0"/>
              <a:t>8</a:t>
            </a:fld>
            <a:endParaRPr lang="en-US"/>
          </a:p>
        </p:txBody>
      </p:sp>
    </p:spTree>
    <p:extLst>
      <p:ext uri="{BB962C8B-B14F-4D97-AF65-F5344CB8AC3E}">
        <p14:creationId xmlns:p14="http://schemas.microsoft.com/office/powerpoint/2010/main" val="2412515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0" i="0" dirty="0"/>
              <a:t>Don’t forget</a:t>
            </a:r>
            <a:r>
              <a:rPr lang="en-US" b="0" i="0" baseline="0" dirty="0"/>
              <a:t> to include consideration of the related Cultural Context Standards from the Culture Context Domain and how they will inform the Standard diagnostic question when making a decision about respective questions’ ratings</a:t>
            </a:r>
          </a:p>
          <a:p>
            <a:pPr marL="228600" indent="-228600">
              <a:buAutoNum type="arabicPeriod"/>
            </a:pPr>
            <a:endParaRPr lang="en-US" b="0" i="0" baseline="0" dirty="0"/>
          </a:p>
          <a:p>
            <a:pPr marL="228600" indent="-228600">
              <a:buAutoNum type="arabicPeriod"/>
            </a:pPr>
            <a:r>
              <a:rPr lang="en-US" b="0" i="0" baseline="0" dirty="0"/>
              <a:t>You should evaluate evidence from multiple sources in support of each rubric rating/standard diagnostic question</a:t>
            </a:r>
          </a:p>
          <a:p>
            <a:pPr marL="228600" indent="-228600">
              <a:buAutoNum type="arabicPeriod"/>
            </a:pPr>
            <a:endParaRPr lang="en-US" b="0" i="0" baseline="0" dirty="0"/>
          </a:p>
          <a:p>
            <a:pPr marL="228600" indent="-228600">
              <a:buAutoNum type="arabicPeriod"/>
            </a:pPr>
            <a:r>
              <a:rPr lang="en-US" b="0" i="0" baseline="0" dirty="0"/>
              <a:t>Preponderance of the Evidence – Based on consideration of the strength of the evidence and the ratings provided, what is the overall level at which the school is performing?  This promotes deep discussion and examination about the school’s performance and practices as related to a respective standard.</a:t>
            </a:r>
          </a:p>
        </p:txBody>
      </p:sp>
      <p:sp>
        <p:nvSpPr>
          <p:cNvPr id="4" name="Slide Number Placeholder 3"/>
          <p:cNvSpPr>
            <a:spLocks noGrp="1"/>
          </p:cNvSpPr>
          <p:nvPr>
            <p:ph type="sldNum" sz="quarter" idx="10"/>
          </p:nvPr>
        </p:nvSpPr>
        <p:spPr/>
        <p:txBody>
          <a:bodyPr/>
          <a:lstStyle/>
          <a:p>
            <a:fld id="{FD99B8EB-7C58-A04F-8858-27A1405BA5D5}" type="slidenum">
              <a:rPr lang="en-US" smtClean="0"/>
              <a:t>9</a:t>
            </a:fld>
            <a:endParaRPr lang="en-US"/>
          </a:p>
        </p:txBody>
      </p:sp>
    </p:spTree>
    <p:extLst>
      <p:ext uri="{BB962C8B-B14F-4D97-AF65-F5344CB8AC3E}">
        <p14:creationId xmlns:p14="http://schemas.microsoft.com/office/powerpoint/2010/main" val="2369787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565469-8C85-3D47-82E3-AB64180191CB}" type="datetime1">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9785FD-027E-A245-B7A9-458A928B9E67}" type="datetime1">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E413A4-C3D7-EB48-B787-8A3CD991C79B}" type="datetime1">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2FCA8E-F171-6042-B470-84033C57788E}" type="datetime1">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EC78E8-8622-894B-B706-3898C8B215D2}" type="datetime1">
              <a:rPr lang="en-US" smtClean="0"/>
              <a:t>1/31/22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03AD91-506B-9040-9193-DC461B25D692}" type="datetime1">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1A8A6B-8C12-4A41-8041-F0EA4BDC8067}" type="datetime1">
              <a:rPr lang="en-US" smtClean="0"/>
              <a:t>1/31/22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481E2D-5F85-FD41-8E5B-D7198DDA1F0D}" type="datetime1">
              <a:rPr lang="en-US" smtClean="0"/>
              <a:t>1/31/22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13A7E-50FA-9D42-A115-E2777B6A482C}" type="datetime1">
              <a:rPr lang="en-US" smtClean="0"/>
              <a:t>1/31/22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4B6D5C-F980-624D-8006-D55B37CA630E}" type="datetime1">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A7A8BB-080B-174B-B886-2752A429A719}" type="datetime1">
              <a:rPr lang="en-US" smtClean="0"/>
              <a:t>1/31/22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26A63-7901-224B-950F-5C0AAB1C9856}" type="datetime1">
              <a:rPr lang="en-US" smtClean="0"/>
              <a:t>1/31/22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64523-34EF-445F-9FA4-194349D0FA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1587" y="5324058"/>
            <a:ext cx="9160500" cy="1610142"/>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0" y="2118671"/>
            <a:ext cx="8763000" cy="2123658"/>
          </a:xfrm>
          <a:prstGeom prst="rect">
            <a:avLst/>
          </a:prstGeom>
          <a:noFill/>
          <a:effectLst/>
        </p:spPr>
        <p:txBody>
          <a:bodyPr wrap="square" rtlCol="0">
            <a:spAutoFit/>
          </a:bodyPr>
          <a:lstStyle/>
          <a:p>
            <a:r>
              <a:rPr lang="en-US" sz="4400" b="1" dirty="0">
                <a:solidFill>
                  <a:srgbClr val="C00000"/>
                </a:solidFill>
              </a:rPr>
              <a:t>Organizing for: </a:t>
            </a:r>
          </a:p>
          <a:p>
            <a:pPr marL="571500" indent="-571500">
              <a:buFont typeface="Arial" panose="020B0604020202020204" pitchFamily="34" charset="0"/>
              <a:buChar char="•"/>
            </a:pPr>
            <a:r>
              <a:rPr lang="en-US" sz="4400" b="1" dirty="0">
                <a:solidFill>
                  <a:srgbClr val="C00000"/>
                </a:solidFill>
              </a:rPr>
              <a:t>The Internal Review</a:t>
            </a:r>
          </a:p>
          <a:p>
            <a:pPr marL="571500" indent="-571500">
              <a:buFont typeface="Arial" panose="020B0604020202020204" pitchFamily="34" charset="0"/>
              <a:buChar char="•"/>
            </a:pPr>
            <a:r>
              <a:rPr lang="en-US" sz="4400" b="1" dirty="0">
                <a:solidFill>
                  <a:srgbClr val="C00000"/>
                </a:solidFill>
              </a:rPr>
              <a:t>The Self-Assessment</a:t>
            </a:r>
            <a:endParaRPr lang="en-US" sz="2400" b="1" dirty="0">
              <a:solidFill>
                <a:srgbClr val="C00000"/>
              </a:solidFill>
            </a:endParaRPr>
          </a:p>
        </p:txBody>
      </p:sp>
      <p:sp>
        <p:nvSpPr>
          <p:cNvPr id="10" name="TextBox 9"/>
          <p:cNvSpPr txBox="1"/>
          <p:nvPr/>
        </p:nvSpPr>
        <p:spPr>
          <a:xfrm>
            <a:off x="22098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762000" cy="1420679"/>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CB464523-34EF-445F-9FA4-194349D0FACF}" type="slidenum">
              <a:rPr lang="en-US" smtClean="0"/>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096000"/>
            <a:ext cx="9160500" cy="7989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05800" y="228600"/>
            <a:ext cx="542405" cy="1011264"/>
          </a:xfrm>
          <a:prstGeom prst="rect">
            <a:avLst/>
          </a:prstGeom>
          <a:noFill/>
          <a:ln w="9525">
            <a:noFill/>
            <a:miter lim="800000"/>
            <a:headEnd/>
            <a:tailEnd/>
          </a:ln>
        </p:spPr>
      </p:pic>
      <p:sp>
        <p:nvSpPr>
          <p:cNvPr id="7" name="Rectangle 6"/>
          <p:cNvSpPr/>
          <p:nvPr/>
        </p:nvSpPr>
        <p:spPr>
          <a:xfrm>
            <a:off x="304800" y="1607936"/>
            <a:ext cx="8382000" cy="3277820"/>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3200" dirty="0"/>
              <a:t>Reflect on responses to each question</a:t>
            </a:r>
          </a:p>
          <a:p>
            <a:pPr marL="571500" indent="-571500">
              <a:spcAft>
                <a:spcPts val="600"/>
              </a:spcAft>
              <a:buClr>
                <a:srgbClr val="BF311A"/>
              </a:buClr>
              <a:buSzPct val="50000"/>
              <a:buFont typeface="Arial"/>
              <a:buChar char="•"/>
              <a:defRPr/>
            </a:pPr>
            <a:r>
              <a:rPr lang="en-US" sz="3200" dirty="0"/>
              <a:t>Discuss areas of strength and areas in need of improvement</a:t>
            </a:r>
          </a:p>
          <a:p>
            <a:pPr marL="571500" indent="-571500">
              <a:spcAft>
                <a:spcPts val="600"/>
              </a:spcAft>
              <a:buClr>
                <a:srgbClr val="BF311A"/>
              </a:buClr>
              <a:buSzPct val="50000"/>
              <a:buFont typeface="Arial"/>
              <a:buChar char="•"/>
              <a:defRPr/>
            </a:pPr>
            <a:r>
              <a:rPr lang="en-US" sz="3200" dirty="0"/>
              <a:t>Discuss plans to address these areas</a:t>
            </a:r>
          </a:p>
          <a:p>
            <a:pPr marL="571500" indent="-571500">
              <a:spcAft>
                <a:spcPts val="600"/>
              </a:spcAft>
              <a:buClr>
                <a:srgbClr val="BF311A"/>
              </a:buClr>
              <a:buSzPct val="50000"/>
              <a:buFont typeface="Arial"/>
              <a:buChar char="•"/>
              <a:defRPr/>
            </a:pPr>
            <a:r>
              <a:rPr lang="en-US" sz="3200" dirty="0"/>
              <a:t>Discuss related Cultural Context Standards from the Culture Context Domain</a:t>
            </a:r>
          </a:p>
        </p:txBody>
      </p:sp>
      <p:sp>
        <p:nvSpPr>
          <p:cNvPr id="6" name="TextBox 5"/>
          <p:cNvSpPr txBox="1"/>
          <p:nvPr/>
        </p:nvSpPr>
        <p:spPr>
          <a:xfrm>
            <a:off x="304800" y="228600"/>
            <a:ext cx="80010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Self-Assessment – Summary of Steps</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10</a:t>
            </a:fld>
            <a:endParaRPr lang="en-US"/>
          </a:p>
        </p:txBody>
      </p:sp>
    </p:spTree>
    <p:extLst>
      <p:ext uri="{BB962C8B-B14F-4D97-AF65-F5344CB8AC3E}">
        <p14:creationId xmlns:p14="http://schemas.microsoft.com/office/powerpoint/2010/main" val="358351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030694"/>
            <a:ext cx="9160500" cy="86425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Rectangle 6"/>
          <p:cNvSpPr/>
          <p:nvPr/>
        </p:nvSpPr>
        <p:spPr>
          <a:xfrm>
            <a:off x="381000" y="2159421"/>
            <a:ext cx="8382000" cy="2539157"/>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3600" dirty="0"/>
              <a:t>Overview of the school</a:t>
            </a:r>
          </a:p>
          <a:p>
            <a:pPr marL="571500" indent="-571500">
              <a:spcAft>
                <a:spcPts val="600"/>
              </a:spcAft>
              <a:buClr>
                <a:srgbClr val="BF311A"/>
              </a:buClr>
              <a:buSzPct val="50000"/>
              <a:buFont typeface="Arial"/>
              <a:buChar char="•"/>
              <a:defRPr/>
            </a:pPr>
            <a:r>
              <a:rPr lang="en-US" sz="3600" dirty="0"/>
              <a:t>Fill-in Form</a:t>
            </a:r>
          </a:p>
          <a:p>
            <a:pPr marL="571500" indent="-571500">
              <a:spcAft>
                <a:spcPts val="600"/>
              </a:spcAft>
              <a:buClr>
                <a:srgbClr val="BF311A"/>
              </a:buClr>
              <a:buSzPct val="50000"/>
              <a:buFont typeface="Arial"/>
              <a:buChar char="•"/>
              <a:defRPr/>
            </a:pPr>
            <a:r>
              <a:rPr lang="en-US" sz="3600" dirty="0"/>
              <a:t>A few narratives should be completed</a:t>
            </a:r>
          </a:p>
          <a:p>
            <a:pPr marL="571500" indent="-571500">
              <a:spcAft>
                <a:spcPts val="600"/>
              </a:spcAft>
              <a:buClr>
                <a:srgbClr val="BF311A"/>
              </a:buClr>
              <a:buSzPct val="50000"/>
              <a:buFont typeface="Arial"/>
              <a:buChar char="•"/>
              <a:defRPr/>
            </a:pPr>
            <a:r>
              <a:rPr lang="en-US" sz="3600" dirty="0"/>
              <a:t>Allows school to “tell its story”</a:t>
            </a:r>
          </a:p>
        </p:txBody>
      </p:sp>
      <p:sp>
        <p:nvSpPr>
          <p:cNvPr id="6" name="TextBox 5"/>
          <p:cNvSpPr txBox="1"/>
          <p:nvPr/>
        </p:nvSpPr>
        <p:spPr>
          <a:xfrm>
            <a:off x="0" y="228600"/>
            <a:ext cx="7848600" cy="1323439"/>
          </a:xfrm>
          <a:prstGeom prst="rect">
            <a:avLst/>
          </a:prstGeom>
          <a:noFill/>
        </p:spPr>
        <p:txBody>
          <a:bodyPr wrap="square" rtlCol="0">
            <a:spAutoFit/>
          </a:bodyPr>
          <a:lstStyle/>
          <a:p>
            <a:pPr>
              <a:spcAft>
                <a:spcPts val="600"/>
              </a:spcAft>
              <a:buClr>
                <a:srgbClr val="BF311A"/>
              </a:buClr>
              <a:buSzPct val="50000"/>
              <a:defRPr/>
            </a:pPr>
            <a:r>
              <a:rPr lang="en-US" sz="4000" b="1" dirty="0">
                <a:solidFill>
                  <a:srgbClr val="BF311A"/>
                </a:solidFill>
              </a:rPr>
              <a:t>School Profile and Executive Institutional Summary</a:t>
            </a:r>
          </a:p>
        </p:txBody>
      </p:sp>
      <p:sp>
        <p:nvSpPr>
          <p:cNvPr id="8" name="Slide Number Placeholder 7"/>
          <p:cNvSpPr>
            <a:spLocks noGrp="1"/>
          </p:cNvSpPr>
          <p:nvPr>
            <p:ph type="sldNum" sz="quarter" idx="12"/>
          </p:nvPr>
        </p:nvSpPr>
        <p:spPr/>
        <p:txBody>
          <a:bodyPr/>
          <a:lstStyle/>
          <a:p>
            <a:fld id="{CB464523-34EF-445F-9FA4-194349D0FACF}" type="slidenum">
              <a:rPr lang="en-US" smtClean="0"/>
              <a:pPr/>
              <a:t>11</a:t>
            </a:fld>
            <a:endParaRPr lang="en-US"/>
          </a:p>
        </p:txBody>
      </p:sp>
    </p:spTree>
    <p:extLst>
      <p:ext uri="{BB962C8B-B14F-4D97-AF65-F5344CB8AC3E}">
        <p14:creationId xmlns:p14="http://schemas.microsoft.com/office/powerpoint/2010/main" val="124570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187058"/>
            <a:ext cx="9160500" cy="707886"/>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458200" y="228600"/>
            <a:ext cx="390005" cy="727128"/>
          </a:xfrm>
          <a:prstGeom prst="rect">
            <a:avLst/>
          </a:prstGeom>
          <a:noFill/>
          <a:ln w="9525">
            <a:noFill/>
            <a:miter lim="800000"/>
            <a:headEnd/>
            <a:tailEnd/>
          </a:ln>
        </p:spPr>
      </p:pic>
      <p:sp>
        <p:nvSpPr>
          <p:cNvPr id="7" name="Rectangle 6"/>
          <p:cNvSpPr/>
          <p:nvPr/>
        </p:nvSpPr>
        <p:spPr>
          <a:xfrm>
            <a:off x="278295" y="1105778"/>
            <a:ext cx="8569909" cy="4416594"/>
          </a:xfrm>
          <a:prstGeom prst="rect">
            <a:avLst/>
          </a:prstGeom>
        </p:spPr>
        <p:txBody>
          <a:bodyPr wrap="square">
            <a:spAutoFit/>
          </a:bodyPr>
          <a:lstStyle/>
          <a:p>
            <a:pPr marL="571500" indent="-571500">
              <a:spcAft>
                <a:spcPts val="1000"/>
              </a:spcAft>
              <a:buClr>
                <a:srgbClr val="BF311A"/>
              </a:buClr>
              <a:buSzPct val="50000"/>
              <a:buFont typeface="Arial"/>
              <a:buChar char="•"/>
              <a:defRPr/>
            </a:pPr>
            <a:r>
              <a:rPr lang="en-US" sz="3200" dirty="0"/>
              <a:t>Ensure all Assurances, all Self-Assessment Standards diagnostic questions in each Domain are answered, and any narratives are written</a:t>
            </a:r>
          </a:p>
          <a:p>
            <a:pPr marL="571500" indent="-571500">
              <a:spcAft>
                <a:spcPts val="1000"/>
              </a:spcAft>
              <a:buClr>
                <a:srgbClr val="BF311A"/>
              </a:buClr>
              <a:buSzPct val="50000"/>
              <a:buFont typeface="Arial"/>
              <a:buChar char="•"/>
              <a:defRPr/>
            </a:pPr>
            <a:r>
              <a:rPr lang="en-US" sz="3200" dirty="0"/>
              <a:t>Ensure Evidences are organized and correlated with appropriate Domain Standards</a:t>
            </a:r>
          </a:p>
          <a:p>
            <a:pPr marL="571500" indent="-571500">
              <a:spcAft>
                <a:spcPts val="1000"/>
              </a:spcAft>
              <a:buClr>
                <a:srgbClr val="BF311A"/>
              </a:buClr>
              <a:buSzPct val="50000"/>
              <a:buFont typeface="Arial"/>
              <a:buChar char="•"/>
              <a:defRPr/>
            </a:pPr>
            <a:r>
              <a:rPr lang="en-US" sz="3200" dirty="0"/>
              <a:t>Verify answers to all Domain Standard diagnostic questions (re-review if needed)</a:t>
            </a:r>
          </a:p>
          <a:p>
            <a:pPr marL="571500" indent="-571500">
              <a:spcAft>
                <a:spcPts val="1000"/>
              </a:spcAft>
              <a:buClr>
                <a:srgbClr val="BF311A"/>
              </a:buClr>
              <a:buSzPct val="50000"/>
              <a:buFont typeface="Arial"/>
              <a:buChar char="•"/>
              <a:defRPr/>
            </a:pPr>
            <a:r>
              <a:rPr lang="en-US" sz="3200" dirty="0"/>
              <a:t>Develop School Profile and Executive Summary</a:t>
            </a:r>
          </a:p>
        </p:txBody>
      </p:sp>
      <p:sp>
        <p:nvSpPr>
          <p:cNvPr id="6" name="TextBox 5"/>
          <p:cNvSpPr txBox="1"/>
          <p:nvPr/>
        </p:nvSpPr>
        <p:spPr>
          <a:xfrm>
            <a:off x="0" y="228600"/>
            <a:ext cx="7848600" cy="707886"/>
          </a:xfrm>
          <a:prstGeom prst="rect">
            <a:avLst/>
          </a:prstGeom>
          <a:noFill/>
        </p:spPr>
        <p:txBody>
          <a:bodyPr wrap="square" rtlCol="0">
            <a:spAutoFit/>
          </a:bodyPr>
          <a:lstStyle/>
          <a:p>
            <a:pPr>
              <a:spcAft>
                <a:spcPts val="600"/>
              </a:spcAft>
              <a:buClr>
                <a:srgbClr val="BF311A"/>
              </a:buClr>
              <a:buSzPct val="50000"/>
              <a:defRPr/>
            </a:pPr>
            <a:r>
              <a:rPr lang="en-US" sz="4000" b="1" dirty="0">
                <a:solidFill>
                  <a:srgbClr val="BF311A"/>
                </a:solidFill>
              </a:rPr>
              <a:t>Final Work</a:t>
            </a:r>
          </a:p>
        </p:txBody>
      </p:sp>
      <p:sp>
        <p:nvSpPr>
          <p:cNvPr id="8" name="Slide Number Placeholder 7"/>
          <p:cNvSpPr>
            <a:spLocks noGrp="1"/>
          </p:cNvSpPr>
          <p:nvPr>
            <p:ph type="sldNum" sz="quarter" idx="12"/>
          </p:nvPr>
        </p:nvSpPr>
        <p:spPr/>
        <p:txBody>
          <a:bodyPr/>
          <a:lstStyle/>
          <a:p>
            <a:fld id="{CB464523-34EF-445F-9FA4-194349D0FACF}" type="slidenum">
              <a:rPr lang="en-US" smtClean="0"/>
              <a:pPr/>
              <a:t>12</a:t>
            </a:fld>
            <a:endParaRPr lang="en-US"/>
          </a:p>
        </p:txBody>
      </p:sp>
    </p:spTree>
    <p:extLst>
      <p:ext uri="{BB962C8B-B14F-4D97-AF65-F5344CB8AC3E}">
        <p14:creationId xmlns:p14="http://schemas.microsoft.com/office/powerpoint/2010/main" val="323593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5644789"/>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Rectangle 6"/>
          <p:cNvSpPr/>
          <p:nvPr/>
        </p:nvSpPr>
        <p:spPr>
          <a:xfrm>
            <a:off x="304800" y="1524000"/>
            <a:ext cx="8382000" cy="2139047"/>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3200" dirty="0"/>
              <a:t>Compile Self-Assessment final draft</a:t>
            </a:r>
          </a:p>
          <a:p>
            <a:pPr marL="571500" indent="-571500">
              <a:spcAft>
                <a:spcPts val="600"/>
              </a:spcAft>
              <a:buClr>
                <a:srgbClr val="BF311A"/>
              </a:buClr>
              <a:buSzPct val="50000"/>
              <a:buFont typeface="Arial"/>
              <a:buChar char="•"/>
              <a:defRPr/>
            </a:pPr>
            <a:r>
              <a:rPr lang="en-US" sz="3200" dirty="0"/>
              <a:t>Upload completed Self-Assessment Guide with evidences (organized around Domain Standard questions)</a:t>
            </a:r>
          </a:p>
        </p:txBody>
      </p:sp>
      <p:sp>
        <p:nvSpPr>
          <p:cNvPr id="6" name="TextBox 5"/>
          <p:cNvSpPr txBox="1"/>
          <p:nvPr/>
        </p:nvSpPr>
        <p:spPr>
          <a:xfrm>
            <a:off x="0" y="228600"/>
            <a:ext cx="7848600" cy="707886"/>
          </a:xfrm>
          <a:prstGeom prst="rect">
            <a:avLst/>
          </a:prstGeom>
          <a:noFill/>
        </p:spPr>
        <p:txBody>
          <a:bodyPr wrap="square" rtlCol="0">
            <a:spAutoFit/>
          </a:bodyPr>
          <a:lstStyle/>
          <a:p>
            <a:pPr>
              <a:spcAft>
                <a:spcPts val="600"/>
              </a:spcAft>
              <a:buClr>
                <a:srgbClr val="BF311A"/>
              </a:buClr>
              <a:buSzPct val="50000"/>
              <a:defRPr/>
            </a:pPr>
            <a:r>
              <a:rPr lang="en-US" sz="4000" b="1" dirty="0">
                <a:solidFill>
                  <a:srgbClr val="BF311A"/>
                </a:solidFill>
              </a:rPr>
              <a:t>Final Work</a:t>
            </a:r>
          </a:p>
        </p:txBody>
      </p:sp>
      <p:sp>
        <p:nvSpPr>
          <p:cNvPr id="8" name="Slide Number Placeholder 7"/>
          <p:cNvSpPr>
            <a:spLocks noGrp="1"/>
          </p:cNvSpPr>
          <p:nvPr>
            <p:ph type="sldNum" sz="quarter" idx="12"/>
          </p:nvPr>
        </p:nvSpPr>
        <p:spPr/>
        <p:txBody>
          <a:bodyPr/>
          <a:lstStyle/>
          <a:p>
            <a:fld id="{CB464523-34EF-445F-9FA4-194349D0FACF}" type="slidenum">
              <a:rPr lang="en-US" smtClean="0"/>
              <a:pPr/>
              <a:t>13</a:t>
            </a:fld>
            <a:endParaRPr lang="en-US"/>
          </a:p>
        </p:txBody>
      </p:sp>
    </p:spTree>
    <p:extLst>
      <p:ext uri="{BB962C8B-B14F-4D97-AF65-F5344CB8AC3E}">
        <p14:creationId xmlns:p14="http://schemas.microsoft.com/office/powerpoint/2010/main" val="349005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5943600"/>
            <a:ext cx="9160500" cy="9513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Rectangle 6"/>
          <p:cNvSpPr/>
          <p:nvPr/>
        </p:nvSpPr>
        <p:spPr>
          <a:xfrm>
            <a:off x="304800" y="1226358"/>
            <a:ext cx="8382000" cy="4985980"/>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3200" dirty="0"/>
              <a:t>Involve Stakeholders</a:t>
            </a:r>
          </a:p>
          <a:p>
            <a:pPr marL="571500" indent="-571500">
              <a:spcAft>
                <a:spcPts val="600"/>
              </a:spcAft>
              <a:buClr>
                <a:srgbClr val="BF311A"/>
              </a:buClr>
              <a:buSzPct val="50000"/>
              <a:buFont typeface="Arial"/>
              <a:buChar char="•"/>
              <a:defRPr/>
            </a:pPr>
            <a:r>
              <a:rPr lang="en-US" sz="3200" dirty="0"/>
              <a:t>The Self-Assessment should be a team effort</a:t>
            </a:r>
          </a:p>
          <a:p>
            <a:pPr marL="571500" indent="-571500">
              <a:spcAft>
                <a:spcPts val="600"/>
              </a:spcAft>
              <a:buClr>
                <a:srgbClr val="BF311A"/>
              </a:buClr>
              <a:buSzPct val="50000"/>
              <a:buFont typeface="Arial"/>
              <a:buChar char="•"/>
              <a:defRPr/>
            </a:pPr>
            <a:r>
              <a:rPr lang="en-US" sz="3200" dirty="0"/>
              <a:t>Head of school should be deeply involved and guide the effort</a:t>
            </a:r>
          </a:p>
          <a:p>
            <a:pPr marL="571500" indent="-571500">
              <a:spcAft>
                <a:spcPts val="600"/>
              </a:spcAft>
              <a:buClr>
                <a:srgbClr val="BF311A"/>
              </a:buClr>
              <a:buSzPct val="50000"/>
              <a:buFont typeface="Arial"/>
              <a:buChar char="•"/>
              <a:defRPr/>
            </a:pPr>
            <a:r>
              <a:rPr lang="en-US" sz="3200" dirty="0"/>
              <a:t>Use data to guide your decisions</a:t>
            </a:r>
          </a:p>
          <a:p>
            <a:pPr marL="571500" indent="-571500">
              <a:spcAft>
                <a:spcPts val="600"/>
              </a:spcAft>
              <a:buClr>
                <a:srgbClr val="BF311A"/>
              </a:buClr>
              <a:buSzPct val="50000"/>
              <a:buFont typeface="Arial"/>
              <a:buChar char="•"/>
              <a:defRPr/>
            </a:pPr>
            <a:r>
              <a:rPr lang="en-US" sz="3200" dirty="0"/>
              <a:t>Be thorough, but concise</a:t>
            </a:r>
          </a:p>
          <a:p>
            <a:pPr marL="571500" indent="-571500">
              <a:spcAft>
                <a:spcPts val="600"/>
              </a:spcAft>
              <a:buClr>
                <a:srgbClr val="BF311A"/>
              </a:buClr>
              <a:buSzPct val="50000"/>
              <a:buFont typeface="Arial"/>
              <a:buChar char="•"/>
              <a:defRPr/>
            </a:pPr>
            <a:r>
              <a:rPr lang="en-US" sz="3200" dirty="0"/>
              <a:t>Your ICAA Chair/Lead Evaluator can provide valuable guidance and answer questions.</a:t>
            </a:r>
          </a:p>
          <a:p>
            <a:pPr marL="457200" indent="-457200">
              <a:spcAft>
                <a:spcPts val="600"/>
              </a:spcAft>
              <a:buClr>
                <a:srgbClr val="BF311A"/>
              </a:buClr>
              <a:buSzPct val="50000"/>
              <a:buFont typeface="Arial"/>
              <a:buChar char="•"/>
              <a:defRPr/>
            </a:pPr>
            <a:endParaRPr lang="en-US" sz="3200" dirty="0"/>
          </a:p>
        </p:txBody>
      </p:sp>
      <p:sp>
        <p:nvSpPr>
          <p:cNvPr id="6" name="TextBox 5"/>
          <p:cNvSpPr txBox="1"/>
          <p:nvPr/>
        </p:nvSpPr>
        <p:spPr>
          <a:xfrm>
            <a:off x="0" y="228600"/>
            <a:ext cx="77724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Additional Considerations</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14</a:t>
            </a:fld>
            <a:endParaRPr lang="en-US"/>
          </a:p>
        </p:txBody>
      </p:sp>
    </p:spTree>
    <p:extLst>
      <p:ext uri="{BB962C8B-B14F-4D97-AF65-F5344CB8AC3E}">
        <p14:creationId xmlns:p14="http://schemas.microsoft.com/office/powerpoint/2010/main" val="81552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2969939762"/>
              </p:ext>
            </p:extLst>
          </p:nvPr>
        </p:nvGraphicFramePr>
        <p:xfrm>
          <a:off x="-38371" y="1439247"/>
          <a:ext cx="7680325"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0" y="0"/>
            <a:ext cx="8229600" cy="1143000"/>
          </a:xfrm>
        </p:spPr>
        <p:txBody>
          <a:bodyPr>
            <a:normAutofit/>
          </a:bodyPr>
          <a:lstStyle/>
          <a:p>
            <a:pPr algn="l"/>
            <a:r>
              <a:rPr lang="en-US" sz="4000" b="1" dirty="0">
                <a:solidFill>
                  <a:srgbClr val="BF311A"/>
                </a:solidFill>
                <a:latin typeface="+mn-lt"/>
              </a:rPr>
              <a:t>Accreditation Cycle</a:t>
            </a:r>
          </a:p>
        </p:txBody>
      </p:sp>
      <p:sp>
        <p:nvSpPr>
          <p:cNvPr id="5" name="TextBox 4"/>
          <p:cNvSpPr txBox="1"/>
          <p:nvPr/>
        </p:nvSpPr>
        <p:spPr>
          <a:xfrm>
            <a:off x="5191904" y="304800"/>
            <a:ext cx="3962400" cy="3693319"/>
          </a:xfrm>
          <a:prstGeom prst="rect">
            <a:avLst/>
          </a:prstGeom>
          <a:noFill/>
        </p:spPr>
        <p:txBody>
          <a:bodyPr wrap="square" rtlCol="0">
            <a:spAutoFit/>
          </a:bodyPr>
          <a:lstStyle/>
          <a:p>
            <a:r>
              <a:rPr lang="en-US" dirty="0"/>
              <a:t>Staff are excited</a:t>
            </a:r>
          </a:p>
          <a:p>
            <a:r>
              <a:rPr lang="en-US" dirty="0"/>
              <a:t>Programs are new</a:t>
            </a:r>
          </a:p>
          <a:p>
            <a:r>
              <a:rPr lang="en-US" dirty="0"/>
              <a:t>First real recognition by a national organization</a:t>
            </a:r>
          </a:p>
          <a:p>
            <a:r>
              <a:rPr lang="en-US" dirty="0"/>
              <a:t>Achieve Applicant status</a:t>
            </a:r>
          </a:p>
          <a:p>
            <a:r>
              <a:rPr lang="en-US" dirty="0"/>
              <a:t>Move to Pre-Candidate level</a:t>
            </a:r>
          </a:p>
          <a:p>
            <a:r>
              <a:rPr lang="en-US" dirty="0"/>
              <a:t>Complete Readiness Self-Assessment</a:t>
            </a:r>
          </a:p>
          <a:p>
            <a:r>
              <a:rPr lang="en-US" dirty="0"/>
              <a:t>Become a Candidate school</a:t>
            </a:r>
          </a:p>
          <a:p>
            <a:r>
              <a:rPr lang="en-US" dirty="0"/>
              <a:t>Everyone is involved</a:t>
            </a:r>
          </a:p>
          <a:p>
            <a:r>
              <a:rPr lang="en-US" dirty="0"/>
              <a:t>Work night and day to complete SQF</a:t>
            </a:r>
          </a:p>
          <a:p>
            <a:r>
              <a:rPr lang="en-US" dirty="0"/>
              <a:t>Pass External Review and</a:t>
            </a:r>
          </a:p>
          <a:p>
            <a:r>
              <a:rPr lang="en-US" dirty="0"/>
              <a:t>achieve Accreditation</a:t>
            </a:r>
          </a:p>
          <a:p>
            <a:r>
              <a:rPr lang="en-US" dirty="0"/>
              <a:t>Pressing towards excellence</a:t>
            </a:r>
          </a:p>
        </p:txBody>
      </p:sp>
      <p:sp>
        <p:nvSpPr>
          <p:cNvPr id="7" name="TextBox 6"/>
          <p:cNvSpPr txBox="1"/>
          <p:nvPr/>
        </p:nvSpPr>
        <p:spPr>
          <a:xfrm>
            <a:off x="152400" y="1676400"/>
            <a:ext cx="2590800" cy="2031325"/>
          </a:xfrm>
          <a:prstGeom prst="rect">
            <a:avLst/>
          </a:prstGeom>
          <a:noFill/>
        </p:spPr>
        <p:txBody>
          <a:bodyPr wrap="square" rtlCol="0">
            <a:spAutoFit/>
          </a:bodyPr>
          <a:lstStyle/>
          <a:p>
            <a:r>
              <a:rPr lang="en-US" dirty="0">
                <a:solidFill>
                  <a:srgbClr val="00B050"/>
                </a:solidFill>
              </a:rPr>
              <a:t>Some staff leave</a:t>
            </a:r>
          </a:p>
          <a:p>
            <a:r>
              <a:rPr lang="en-US" dirty="0">
                <a:solidFill>
                  <a:srgbClr val="00B050"/>
                </a:solidFill>
              </a:rPr>
              <a:t>Interest is still high</a:t>
            </a:r>
          </a:p>
          <a:p>
            <a:r>
              <a:rPr lang="en-US" dirty="0">
                <a:solidFill>
                  <a:srgbClr val="00B050"/>
                </a:solidFill>
              </a:rPr>
              <a:t>Expand a few programs</a:t>
            </a:r>
          </a:p>
          <a:p>
            <a:r>
              <a:rPr lang="en-US" dirty="0">
                <a:solidFill>
                  <a:srgbClr val="00B050"/>
                </a:solidFill>
              </a:rPr>
              <a:t>School is on its way to being well established</a:t>
            </a:r>
          </a:p>
          <a:p>
            <a:r>
              <a:rPr lang="en-US" dirty="0">
                <a:solidFill>
                  <a:srgbClr val="00B050"/>
                </a:solidFill>
              </a:rPr>
              <a:t>Time of sacrifice appears to be over  </a:t>
            </a:r>
          </a:p>
        </p:txBody>
      </p:sp>
      <p:sp>
        <p:nvSpPr>
          <p:cNvPr id="8" name="TextBox 7"/>
          <p:cNvSpPr txBox="1"/>
          <p:nvPr/>
        </p:nvSpPr>
        <p:spPr>
          <a:xfrm>
            <a:off x="5638800" y="4323517"/>
            <a:ext cx="3505200" cy="1754327"/>
          </a:xfrm>
          <a:prstGeom prst="rect">
            <a:avLst/>
          </a:prstGeom>
          <a:noFill/>
        </p:spPr>
        <p:txBody>
          <a:bodyPr wrap="square" rtlCol="0">
            <a:spAutoFit/>
          </a:bodyPr>
          <a:lstStyle/>
          <a:p>
            <a:r>
              <a:rPr lang="en-US" dirty="0">
                <a:solidFill>
                  <a:schemeClr val="accent2">
                    <a:lumMod val="75000"/>
                  </a:schemeClr>
                </a:solidFill>
              </a:rPr>
              <a:t>Improvement Priorities have been implemented</a:t>
            </a:r>
          </a:p>
          <a:p>
            <a:r>
              <a:rPr lang="en-US" dirty="0">
                <a:solidFill>
                  <a:schemeClr val="accent2">
                    <a:lumMod val="75000"/>
                  </a:schemeClr>
                </a:solidFill>
              </a:rPr>
              <a:t>No problem in updating standards in preparation for next 5 year visit</a:t>
            </a:r>
          </a:p>
          <a:p>
            <a:r>
              <a:rPr lang="en-US" dirty="0">
                <a:solidFill>
                  <a:schemeClr val="accent2">
                    <a:lumMod val="75000"/>
                  </a:schemeClr>
                </a:solidFill>
              </a:rPr>
              <a:t>Same problems with no solutions</a:t>
            </a:r>
          </a:p>
          <a:p>
            <a:r>
              <a:rPr lang="en-US" dirty="0">
                <a:solidFill>
                  <a:schemeClr val="accent2">
                    <a:lumMod val="75000"/>
                  </a:schemeClr>
                </a:solidFill>
              </a:rPr>
              <a:t>Teacher’s come and go </a:t>
            </a:r>
          </a:p>
        </p:txBody>
      </p:sp>
      <p:sp>
        <p:nvSpPr>
          <p:cNvPr id="12" name="TextBox 11"/>
          <p:cNvSpPr txBox="1"/>
          <p:nvPr/>
        </p:nvSpPr>
        <p:spPr>
          <a:xfrm>
            <a:off x="19463" y="4419600"/>
            <a:ext cx="3638137" cy="1754327"/>
          </a:xfrm>
          <a:prstGeom prst="rect">
            <a:avLst/>
          </a:prstGeom>
          <a:noFill/>
        </p:spPr>
        <p:txBody>
          <a:bodyPr wrap="square" rtlCol="0">
            <a:spAutoFit/>
          </a:bodyPr>
          <a:lstStyle/>
          <a:p>
            <a:r>
              <a:rPr lang="en-US" dirty="0">
                <a:solidFill>
                  <a:srgbClr val="FF0000"/>
                </a:solidFill>
              </a:rPr>
              <a:t>Chance to strengthen school</a:t>
            </a:r>
          </a:p>
          <a:p>
            <a:r>
              <a:rPr lang="en-US" dirty="0">
                <a:solidFill>
                  <a:srgbClr val="FF0000"/>
                </a:solidFill>
              </a:rPr>
              <a:t>Improve preparation strategy</a:t>
            </a:r>
          </a:p>
          <a:p>
            <a:r>
              <a:rPr lang="en-US" dirty="0">
                <a:solidFill>
                  <a:srgbClr val="FF0000"/>
                </a:solidFill>
              </a:rPr>
              <a:t>Work towards dynamic impact on stakeholders</a:t>
            </a:r>
          </a:p>
          <a:p>
            <a:r>
              <a:rPr lang="en-US" dirty="0">
                <a:solidFill>
                  <a:srgbClr val="FF0000"/>
                </a:solidFill>
              </a:rPr>
              <a:t>Develop culture of continuous improvement</a:t>
            </a:r>
          </a:p>
        </p:txBody>
      </p:sp>
      <p:grpSp>
        <p:nvGrpSpPr>
          <p:cNvPr id="9" name="Group 8"/>
          <p:cNvGrpSpPr/>
          <p:nvPr/>
        </p:nvGrpSpPr>
        <p:grpSpPr>
          <a:xfrm>
            <a:off x="-16500" y="6324600"/>
            <a:ext cx="9160500" cy="570344"/>
            <a:chOff x="1587" y="4740829"/>
            <a:chExt cx="9160500" cy="1250155"/>
          </a:xfrm>
        </p:grpSpPr>
        <p:pic>
          <p:nvPicPr>
            <p:cNvPr id="10" name="Picture 6"/>
            <p:cNvPicPr>
              <a:picLocks noChangeAspect="1" noChangeArrowheads="1"/>
            </p:cNvPicPr>
            <p:nvPr/>
          </p:nvPicPr>
          <p:blipFill>
            <a:blip r:embed="rId8"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13" name="Picture 6"/>
            <p:cNvPicPr>
              <a:picLocks noChangeAspect="1" noChangeArrowheads="1"/>
            </p:cNvPicPr>
            <p:nvPr/>
          </p:nvPicPr>
          <p:blipFill>
            <a:blip r:embed="rId8"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14" name="Picture 2"/>
          <p:cNvPicPr>
            <a:picLocks noChangeAspect="1" noChangeArrowheads="1"/>
          </p:cNvPicPr>
          <p:nvPr/>
        </p:nvPicPr>
        <p:blipFill>
          <a:blip r:embed="rId9" cstate="print"/>
          <a:srcRect/>
          <a:stretch>
            <a:fillRect/>
          </a:stretch>
        </p:blipFill>
        <p:spPr bwMode="auto">
          <a:xfrm>
            <a:off x="8458200" y="17506"/>
            <a:ext cx="466205" cy="869196"/>
          </a:xfrm>
          <a:prstGeom prst="rect">
            <a:avLst/>
          </a:prstGeom>
          <a:noFill/>
          <a:ln w="9525">
            <a:noFill/>
            <a:miter lim="800000"/>
            <a:headEnd/>
            <a:tailEnd/>
          </a:ln>
        </p:spPr>
      </p:pic>
    </p:spTree>
    <p:extLst>
      <p:ext uri="{BB962C8B-B14F-4D97-AF65-F5344CB8AC3E}">
        <p14:creationId xmlns:p14="http://schemas.microsoft.com/office/powerpoint/2010/main" val="79791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00C8C1E4-69E6-4F39-876B-96A4CCD2F0EC}"/>
                                            </p:graphicEl>
                                          </p:spTgt>
                                        </p:tgtEl>
                                        <p:attrNameLst>
                                          <p:attrName>style.visibility</p:attrName>
                                        </p:attrNameLst>
                                      </p:cBhvr>
                                      <p:to>
                                        <p:strVal val="visible"/>
                                      </p:to>
                                    </p:set>
                                    <p:animEffect transition="in" filter="wipe(up)">
                                      <p:cBhvr>
                                        <p:cTn id="7" dur="500"/>
                                        <p:tgtEl>
                                          <p:spTgt spid="4">
                                            <p:graphicEl>
                                              <a:dgm id="{00C8C1E4-69E6-4F39-876B-96A4CCD2F0E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graphicEl>
                                              <a:dgm id="{6E2093C2-729B-4EF7-AD92-24DBD951B721}"/>
                                            </p:graphicEl>
                                          </p:spTgt>
                                        </p:tgtEl>
                                        <p:attrNameLst>
                                          <p:attrName>style.visibility</p:attrName>
                                        </p:attrNameLst>
                                      </p:cBhvr>
                                      <p:to>
                                        <p:strVal val="visible"/>
                                      </p:to>
                                    </p:set>
                                    <p:animEffect transition="in" filter="wipe(up)">
                                      <p:cBhvr>
                                        <p:cTn id="12" dur="500"/>
                                        <p:tgtEl>
                                          <p:spTgt spid="4">
                                            <p:graphicEl>
                                              <a:dgm id="{6E2093C2-729B-4EF7-AD92-24DBD951B72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4">
                                            <p:graphicEl>
                                              <a:dgm id="{0BE11352-5A2D-4809-ACBB-A8FD35E553E1}"/>
                                            </p:graphicEl>
                                          </p:spTgt>
                                        </p:tgtEl>
                                        <p:attrNameLst>
                                          <p:attrName>style.visibility</p:attrName>
                                        </p:attrNameLst>
                                      </p:cBhvr>
                                      <p:to>
                                        <p:strVal val="visible"/>
                                      </p:to>
                                    </p:set>
                                    <p:animEffect transition="in" filter="wipe(up)">
                                      <p:cBhvr>
                                        <p:cTn id="21" dur="500"/>
                                        <p:tgtEl>
                                          <p:spTgt spid="4">
                                            <p:graphicEl>
                                              <a:dgm id="{0BE11352-5A2D-4809-ACBB-A8FD35E553E1}"/>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4">
                                            <p:graphicEl>
                                              <a:dgm id="{EF7BBE46-22DC-4173-AC29-6FE605F6D11C}"/>
                                            </p:graphicEl>
                                          </p:spTgt>
                                        </p:tgtEl>
                                        <p:attrNameLst>
                                          <p:attrName>style.visibility</p:attrName>
                                        </p:attrNameLst>
                                      </p:cBhvr>
                                      <p:to>
                                        <p:strVal val="visible"/>
                                      </p:to>
                                    </p:set>
                                    <p:animEffect transition="in" filter="wipe(up)">
                                      <p:cBhvr>
                                        <p:cTn id="30" dur="500"/>
                                        <p:tgtEl>
                                          <p:spTgt spid="4">
                                            <p:graphicEl>
                                              <a:dgm id="{EF7BBE46-22DC-4173-AC29-6FE605F6D11C}"/>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4">
                                            <p:graphicEl>
                                              <a:dgm id="{F08C2D4E-C473-4B9A-B586-CD6BFE366251}"/>
                                            </p:graphicEl>
                                          </p:spTgt>
                                        </p:tgtEl>
                                        <p:attrNameLst>
                                          <p:attrName>style.visibility</p:attrName>
                                        </p:attrNameLst>
                                      </p:cBhvr>
                                      <p:to>
                                        <p:strVal val="visible"/>
                                      </p:to>
                                    </p:set>
                                    <p:animEffect transition="in" filter="wipe(up)">
                                      <p:cBhvr>
                                        <p:cTn id="35" dur="500"/>
                                        <p:tgtEl>
                                          <p:spTgt spid="4">
                                            <p:graphicEl>
                                              <a:dgm id="{F08C2D4E-C473-4B9A-B586-CD6BFE366251}"/>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4">
                                            <p:graphicEl>
                                              <a:dgm id="{D453864A-4BD0-4921-BF94-E24080251521}"/>
                                            </p:graphicEl>
                                          </p:spTgt>
                                        </p:tgtEl>
                                        <p:attrNameLst>
                                          <p:attrName>style.visibility</p:attrName>
                                        </p:attrNameLst>
                                      </p:cBhvr>
                                      <p:to>
                                        <p:strVal val="visible"/>
                                      </p:to>
                                    </p:set>
                                    <p:animEffect transition="in" filter="wipe(up)">
                                      <p:cBhvr>
                                        <p:cTn id="40" dur="500"/>
                                        <p:tgtEl>
                                          <p:spTgt spid="4">
                                            <p:graphicEl>
                                              <a:dgm id="{D453864A-4BD0-4921-BF94-E24080251521}"/>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P spid="5" grpId="0"/>
      <p:bldP spid="7" grpId="0"/>
      <p:bldP spid="8"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6098"/>
            <a:ext cx="6400800" cy="1143000"/>
          </a:xfrm>
        </p:spPr>
        <p:txBody>
          <a:bodyPr>
            <a:normAutofit/>
          </a:bodyPr>
          <a:lstStyle/>
          <a:p>
            <a:pPr algn="l"/>
            <a:r>
              <a:rPr lang="en-US" sz="4000" b="1" dirty="0">
                <a:solidFill>
                  <a:srgbClr val="BF311A"/>
                </a:solidFill>
              </a:rPr>
              <a:t>Getting Organized</a:t>
            </a:r>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890374673"/>
              </p:ext>
            </p:extLst>
          </p:nvPr>
        </p:nvGraphicFramePr>
        <p:xfrm>
          <a:off x="352425" y="990600"/>
          <a:ext cx="8181975"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019800" y="1676400"/>
            <a:ext cx="184731" cy="369332"/>
          </a:xfrm>
          <a:prstGeom prst="rect">
            <a:avLst/>
          </a:prstGeom>
          <a:noFill/>
        </p:spPr>
        <p:txBody>
          <a:bodyPr wrap="none" rtlCol="0">
            <a:spAutoFit/>
          </a:bodyPr>
          <a:lstStyle/>
          <a:p>
            <a:endParaRPr lang="en-US" dirty="0"/>
          </a:p>
        </p:txBody>
      </p:sp>
      <p:sp>
        <p:nvSpPr>
          <p:cNvPr id="5" name="TextBox 4"/>
          <p:cNvSpPr txBox="1"/>
          <p:nvPr/>
        </p:nvSpPr>
        <p:spPr>
          <a:xfrm>
            <a:off x="4724400" y="2362200"/>
            <a:ext cx="4172274" cy="646331"/>
          </a:xfrm>
          <a:prstGeom prst="rect">
            <a:avLst/>
          </a:prstGeom>
          <a:noFill/>
        </p:spPr>
        <p:txBody>
          <a:bodyPr wrap="none" rtlCol="0">
            <a:spAutoFit/>
          </a:bodyPr>
          <a:lstStyle/>
          <a:p>
            <a:pPr marL="171450" lvl="0" indent="-171450"/>
            <a:r>
              <a:rPr lang="en-US" dirty="0"/>
              <a:t>2. Establish context of Internal Review and</a:t>
            </a:r>
          </a:p>
          <a:p>
            <a:pPr marL="219075" lvl="0"/>
            <a:r>
              <a:rPr lang="en-US" dirty="0"/>
              <a:t>Completing the Self-Assessment</a:t>
            </a:r>
          </a:p>
        </p:txBody>
      </p:sp>
      <p:pic>
        <p:nvPicPr>
          <p:cNvPr id="6" name="Picture 2"/>
          <p:cNvPicPr>
            <a:picLocks noChangeAspect="1" noChangeArrowheads="1"/>
          </p:cNvPicPr>
          <p:nvPr/>
        </p:nvPicPr>
        <p:blipFill>
          <a:blip r:embed="rId8" cstate="print"/>
          <a:srcRect/>
          <a:stretch>
            <a:fillRect/>
          </a:stretch>
        </p:blipFill>
        <p:spPr bwMode="auto">
          <a:xfrm>
            <a:off x="8153400" y="228600"/>
            <a:ext cx="694805" cy="1295400"/>
          </a:xfrm>
          <a:prstGeom prst="rect">
            <a:avLst/>
          </a:prstGeom>
          <a:noFill/>
          <a:ln w="9525">
            <a:noFill/>
            <a:miter lim="800000"/>
            <a:headEnd/>
            <a:tailEnd/>
          </a:ln>
        </p:spPr>
      </p:pic>
      <p:grpSp>
        <p:nvGrpSpPr>
          <p:cNvPr id="7" name="Group 6"/>
          <p:cNvGrpSpPr/>
          <p:nvPr/>
        </p:nvGrpSpPr>
        <p:grpSpPr>
          <a:xfrm>
            <a:off x="-16500" y="5791200"/>
            <a:ext cx="9160500" cy="1103744"/>
            <a:chOff x="1587" y="4740829"/>
            <a:chExt cx="9160500" cy="1250155"/>
          </a:xfrm>
        </p:grpSpPr>
        <p:pic>
          <p:nvPicPr>
            <p:cNvPr id="8" name="Picture 6"/>
            <p:cNvPicPr>
              <a:picLocks noChangeAspect="1" noChangeArrowheads="1"/>
            </p:cNvPicPr>
            <p:nvPr/>
          </p:nvPicPr>
          <p:blipFill>
            <a:blip r:embed="rId9"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9" name="Picture 6"/>
            <p:cNvPicPr>
              <a:picLocks noChangeAspect="1" noChangeArrowheads="1"/>
            </p:cNvPicPr>
            <p:nvPr/>
          </p:nvPicPr>
          <p:blipFill>
            <a:blip r:embed="rId9"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sp>
        <p:nvSpPr>
          <p:cNvPr id="10" name="TextBox 9"/>
          <p:cNvSpPr txBox="1"/>
          <p:nvPr/>
        </p:nvSpPr>
        <p:spPr>
          <a:xfrm>
            <a:off x="3733800" y="1676400"/>
            <a:ext cx="3483157" cy="369332"/>
          </a:xfrm>
          <a:prstGeom prst="rect">
            <a:avLst/>
          </a:prstGeom>
          <a:noFill/>
        </p:spPr>
        <p:txBody>
          <a:bodyPr wrap="none" rtlCol="0">
            <a:spAutoFit/>
          </a:bodyPr>
          <a:lstStyle/>
          <a:p>
            <a:pPr marL="171450" lvl="0" indent="-171450"/>
            <a:r>
              <a:rPr lang="en-US" dirty="0"/>
              <a:t>1. Select/appoint staff to standards</a:t>
            </a:r>
          </a:p>
        </p:txBody>
      </p:sp>
    </p:spTree>
    <p:extLst>
      <p:ext uri="{BB962C8B-B14F-4D97-AF65-F5344CB8AC3E}">
        <p14:creationId xmlns:p14="http://schemas.microsoft.com/office/powerpoint/2010/main" val="76160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3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172200"/>
            <a:ext cx="9160500" cy="7227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514073" y="152400"/>
            <a:ext cx="618605" cy="1153332"/>
          </a:xfrm>
          <a:prstGeom prst="rect">
            <a:avLst/>
          </a:prstGeom>
          <a:noFill/>
          <a:ln w="9525">
            <a:noFill/>
            <a:miter lim="800000"/>
            <a:headEnd/>
            <a:tailEnd/>
          </a:ln>
        </p:spPr>
      </p:pic>
      <p:sp>
        <p:nvSpPr>
          <p:cNvPr id="7" name="Rectangle 6"/>
          <p:cNvSpPr/>
          <p:nvPr/>
        </p:nvSpPr>
        <p:spPr>
          <a:xfrm>
            <a:off x="304800" y="952818"/>
            <a:ext cx="8382000" cy="5847755"/>
          </a:xfrm>
          <a:prstGeom prst="rect">
            <a:avLst/>
          </a:prstGeom>
        </p:spPr>
        <p:txBody>
          <a:bodyPr wrap="square">
            <a:spAutoFit/>
          </a:bodyPr>
          <a:lstStyle/>
          <a:p>
            <a:pPr>
              <a:spcBef>
                <a:spcPts val="600"/>
              </a:spcBef>
            </a:pPr>
            <a:r>
              <a:rPr lang="en-US" sz="2400" b="1" i="1" dirty="0">
                <a:solidFill>
                  <a:srgbClr val="BF311A"/>
                </a:solidFill>
              </a:rPr>
              <a:t>Spring:  </a:t>
            </a:r>
            <a:r>
              <a:rPr lang="en-US" sz="2400" dirty="0"/>
              <a:t>Conduct stakeholder surveys, analyze feedback</a:t>
            </a:r>
          </a:p>
          <a:p>
            <a:pPr>
              <a:spcBef>
                <a:spcPts val="600"/>
              </a:spcBef>
            </a:pPr>
            <a:r>
              <a:rPr lang="en-US" sz="2400" b="1" i="1" dirty="0">
                <a:solidFill>
                  <a:srgbClr val="BF311A"/>
                </a:solidFill>
              </a:rPr>
              <a:t>Spring – Summer (before the school year of visit)</a:t>
            </a:r>
            <a:r>
              <a:rPr lang="en-US" sz="2400" dirty="0"/>
              <a:t>:  Organize teams; assign Domain Standards to teams</a:t>
            </a:r>
          </a:p>
          <a:p>
            <a:pPr>
              <a:spcBef>
                <a:spcPts val="600"/>
              </a:spcBef>
            </a:pPr>
            <a:r>
              <a:rPr lang="en-US" sz="2400" b="1" i="1" dirty="0">
                <a:solidFill>
                  <a:srgbClr val="BF311A"/>
                </a:solidFill>
              </a:rPr>
              <a:t>July-Sept.</a:t>
            </a:r>
            <a:r>
              <a:rPr lang="en-US" sz="2400" dirty="0"/>
              <a:t>:  Teams begin meeting, begin reviewing Self-Assessment questions and collecting data (including stakeholder feedback data)</a:t>
            </a:r>
          </a:p>
          <a:p>
            <a:pPr>
              <a:spcBef>
                <a:spcPts val="600"/>
              </a:spcBef>
            </a:pPr>
            <a:r>
              <a:rPr lang="en-US" sz="2400" b="1" i="1" dirty="0">
                <a:solidFill>
                  <a:srgbClr val="BF311A"/>
                </a:solidFill>
              </a:rPr>
              <a:t>Sept.-Oct.</a:t>
            </a:r>
            <a:r>
              <a:rPr lang="en-US" sz="2400" dirty="0"/>
              <a:t>: Teams determine initial responses for each Domain Standard diagnostic question based on analysis of evidence. Evidence is organized and uploaded along with Self-Assessment</a:t>
            </a:r>
          </a:p>
          <a:p>
            <a:pPr>
              <a:spcBef>
                <a:spcPts val="600"/>
              </a:spcBef>
            </a:pPr>
            <a:r>
              <a:rPr lang="en-US" sz="2400" b="1" i="1" dirty="0">
                <a:solidFill>
                  <a:srgbClr val="BF311A"/>
                </a:solidFill>
              </a:rPr>
              <a:t>Oct.</a:t>
            </a:r>
            <a:r>
              <a:rPr lang="en-US" sz="2400" dirty="0"/>
              <a:t>: Identify specific steps to move to next quality levels.</a:t>
            </a:r>
          </a:p>
          <a:p>
            <a:pPr>
              <a:spcBef>
                <a:spcPts val="600"/>
              </a:spcBef>
            </a:pPr>
            <a:r>
              <a:rPr lang="en-US" sz="2400" b="1" i="1" dirty="0">
                <a:solidFill>
                  <a:srgbClr val="BF311A"/>
                </a:solidFill>
              </a:rPr>
              <a:t>Nov.</a:t>
            </a:r>
            <a:r>
              <a:rPr lang="en-US" sz="2400" dirty="0"/>
              <a:t>: Develop improvement plan(s) to address priority areas of improvement</a:t>
            </a:r>
          </a:p>
          <a:p>
            <a:pPr>
              <a:spcBef>
                <a:spcPts val="600"/>
              </a:spcBef>
            </a:pPr>
            <a:r>
              <a:rPr lang="en-US" sz="2400" b="1" i="1" dirty="0">
                <a:solidFill>
                  <a:srgbClr val="BF311A"/>
                </a:solidFill>
              </a:rPr>
              <a:t>Dec.</a:t>
            </a:r>
            <a:r>
              <a:rPr lang="en-US" sz="2400" dirty="0"/>
              <a:t>: Final preparations for site visit December – April </a:t>
            </a:r>
          </a:p>
          <a:p>
            <a:pPr marL="571500" indent="-571500">
              <a:spcAft>
                <a:spcPts val="600"/>
              </a:spcAft>
              <a:buClr>
                <a:srgbClr val="BF311A"/>
              </a:buClr>
              <a:buSzPct val="50000"/>
              <a:buFont typeface="Arial"/>
              <a:buChar char="•"/>
              <a:defRPr/>
            </a:pPr>
            <a:endParaRPr lang="en-US" sz="3200" dirty="0"/>
          </a:p>
        </p:txBody>
      </p:sp>
      <p:sp>
        <p:nvSpPr>
          <p:cNvPr id="6" name="TextBox 5"/>
          <p:cNvSpPr txBox="1"/>
          <p:nvPr/>
        </p:nvSpPr>
        <p:spPr>
          <a:xfrm>
            <a:off x="0" y="228600"/>
            <a:ext cx="78486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Typical Self-Assessment Timeline</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4</a:t>
            </a:fld>
            <a:endParaRPr lang="en-US"/>
          </a:p>
        </p:txBody>
      </p:sp>
    </p:spTree>
    <p:extLst>
      <p:ext uri="{BB962C8B-B14F-4D97-AF65-F5344CB8AC3E}">
        <p14:creationId xmlns:p14="http://schemas.microsoft.com/office/powerpoint/2010/main" val="696974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324600"/>
            <a:ext cx="9160500" cy="5703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Rectangle 6"/>
          <p:cNvSpPr/>
          <p:nvPr/>
        </p:nvSpPr>
        <p:spPr>
          <a:xfrm>
            <a:off x="381000" y="1066800"/>
            <a:ext cx="8610600" cy="5509200"/>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2800" dirty="0"/>
              <a:t>Start Early!!</a:t>
            </a:r>
          </a:p>
          <a:p>
            <a:pPr marL="571500" indent="-571500">
              <a:spcAft>
                <a:spcPts val="600"/>
              </a:spcAft>
              <a:buClr>
                <a:srgbClr val="BF311A"/>
              </a:buClr>
              <a:buSzPct val="50000"/>
              <a:buFont typeface="Arial"/>
              <a:buChar char="•"/>
              <a:defRPr/>
            </a:pPr>
            <a:r>
              <a:rPr lang="en-US" sz="2800" dirty="0"/>
              <a:t>Get organized – include all staff (and other stakeholders as appropriate)</a:t>
            </a:r>
          </a:p>
          <a:p>
            <a:pPr marL="571500" indent="-571500">
              <a:spcAft>
                <a:spcPts val="600"/>
              </a:spcAft>
              <a:buClr>
                <a:srgbClr val="BF311A"/>
              </a:buClr>
              <a:buSzPct val="50000"/>
              <a:buFont typeface="Arial"/>
              <a:buChar char="•"/>
              <a:defRPr/>
            </a:pPr>
            <a:r>
              <a:rPr lang="en-US" sz="2800" dirty="0"/>
              <a:t>Establish a timeline</a:t>
            </a:r>
          </a:p>
          <a:p>
            <a:pPr marL="571500" indent="-571500">
              <a:spcAft>
                <a:spcPts val="600"/>
              </a:spcAft>
              <a:buClr>
                <a:srgbClr val="BF311A"/>
              </a:buClr>
              <a:buSzPct val="50000"/>
              <a:buFont typeface="Arial"/>
              <a:buChar char="•"/>
              <a:defRPr/>
            </a:pPr>
            <a:r>
              <a:rPr lang="en-US" sz="2800" dirty="0"/>
              <a:t>Document progress</a:t>
            </a:r>
          </a:p>
          <a:p>
            <a:pPr marL="571500" indent="-571500">
              <a:spcAft>
                <a:spcPts val="600"/>
              </a:spcAft>
              <a:buClr>
                <a:srgbClr val="BF311A"/>
              </a:buClr>
              <a:buSzPct val="50000"/>
              <a:buFont typeface="Arial"/>
              <a:buChar char="•"/>
              <a:defRPr/>
            </a:pPr>
            <a:r>
              <a:rPr lang="en-US" sz="2800" dirty="0"/>
              <a:t>Collect and analyze evidence</a:t>
            </a:r>
          </a:p>
          <a:p>
            <a:pPr marL="571500" indent="-571500">
              <a:spcAft>
                <a:spcPts val="600"/>
              </a:spcAft>
              <a:buClr>
                <a:srgbClr val="BF311A"/>
              </a:buClr>
              <a:buSzPct val="50000"/>
              <a:buFont typeface="Arial"/>
              <a:buChar char="•"/>
              <a:defRPr/>
            </a:pPr>
            <a:r>
              <a:rPr lang="en-US" sz="2800" dirty="0"/>
              <a:t>Evidence should drive decisions about Domain Standard ratings</a:t>
            </a:r>
          </a:p>
          <a:p>
            <a:pPr marL="571500" indent="-571500">
              <a:spcAft>
                <a:spcPts val="600"/>
              </a:spcAft>
              <a:buClr>
                <a:srgbClr val="BF311A"/>
              </a:buClr>
              <a:buSzPct val="50000"/>
              <a:buFont typeface="Arial"/>
              <a:buChar char="•"/>
              <a:defRPr/>
            </a:pPr>
            <a:r>
              <a:rPr lang="en-US" sz="2800" dirty="0"/>
              <a:t>Triangulate evidence</a:t>
            </a:r>
          </a:p>
          <a:p>
            <a:pPr marL="571500" indent="-571500">
              <a:spcAft>
                <a:spcPts val="600"/>
              </a:spcAft>
              <a:buClr>
                <a:srgbClr val="BF311A"/>
              </a:buClr>
              <a:buSzPct val="50000"/>
              <a:buFont typeface="Arial"/>
              <a:buChar char="•"/>
              <a:defRPr/>
            </a:pPr>
            <a:r>
              <a:rPr lang="en-US" sz="2800" dirty="0"/>
              <a:t>Concentrate on quality vs. quantity of evidence</a:t>
            </a:r>
          </a:p>
          <a:p>
            <a:pPr marL="571500" indent="-571500">
              <a:spcAft>
                <a:spcPts val="600"/>
              </a:spcAft>
              <a:buClr>
                <a:srgbClr val="BF311A"/>
              </a:buClr>
              <a:buSzPct val="50000"/>
              <a:buFont typeface="Arial"/>
              <a:buChar char="•"/>
              <a:defRPr/>
            </a:pPr>
            <a:endParaRPr lang="en-US" sz="3200" dirty="0"/>
          </a:p>
        </p:txBody>
      </p:sp>
      <p:sp>
        <p:nvSpPr>
          <p:cNvPr id="6" name="TextBox 5"/>
          <p:cNvSpPr txBox="1"/>
          <p:nvPr/>
        </p:nvSpPr>
        <p:spPr>
          <a:xfrm>
            <a:off x="0" y="228600"/>
            <a:ext cx="78486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Keys to a Good Self-Assessment</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5</a:t>
            </a:fld>
            <a:endParaRPr lang="en-US"/>
          </a:p>
        </p:txBody>
      </p:sp>
    </p:spTree>
    <p:extLst>
      <p:ext uri="{BB962C8B-B14F-4D97-AF65-F5344CB8AC3E}">
        <p14:creationId xmlns:p14="http://schemas.microsoft.com/office/powerpoint/2010/main" val="104404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1587" y="4740829"/>
            <a:ext cx="9160500" cy="2193371"/>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457200" y="2667000"/>
            <a:ext cx="8458200" cy="769441"/>
          </a:xfrm>
          <a:prstGeom prst="rect">
            <a:avLst/>
          </a:prstGeom>
          <a:noFill/>
          <a:effectLst/>
        </p:spPr>
        <p:txBody>
          <a:bodyPr wrap="square" rtlCol="0">
            <a:spAutoFit/>
          </a:bodyPr>
          <a:lstStyle/>
          <a:p>
            <a:pPr algn="ctr"/>
            <a:r>
              <a:rPr lang="en-US" sz="4400" b="1" dirty="0">
                <a:solidFill>
                  <a:srgbClr val="C00000"/>
                </a:solidFill>
              </a:rPr>
              <a:t>Completing the Self-Assessment</a:t>
            </a:r>
            <a:endParaRPr lang="en-US" sz="2400" b="1" dirty="0">
              <a:solidFill>
                <a:srgbClr val="C00000"/>
              </a:solidFill>
            </a:endParaRPr>
          </a:p>
        </p:txBody>
      </p:sp>
      <p:sp>
        <p:nvSpPr>
          <p:cNvPr id="10" name="TextBox 9"/>
          <p:cNvSpPr txBox="1"/>
          <p:nvPr/>
        </p:nvSpPr>
        <p:spPr>
          <a:xfrm>
            <a:off x="22098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685800" cy="1278611"/>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CB464523-34EF-445F-9FA4-194349D0FACF}" type="slidenum">
              <a:rPr lang="en-US" smtClean="0"/>
              <a:pPr/>
              <a:t>6</a:t>
            </a:fld>
            <a:endParaRPr lang="en-US"/>
          </a:p>
        </p:txBody>
      </p:sp>
    </p:spTree>
    <p:extLst>
      <p:ext uri="{BB962C8B-B14F-4D97-AF65-F5344CB8AC3E}">
        <p14:creationId xmlns:p14="http://schemas.microsoft.com/office/powerpoint/2010/main" val="21391610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248400"/>
            <a:ext cx="9160500" cy="6465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TextBox 5"/>
          <p:cNvSpPr txBox="1"/>
          <p:nvPr/>
        </p:nvSpPr>
        <p:spPr>
          <a:xfrm>
            <a:off x="0" y="228600"/>
            <a:ext cx="78486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Self-Assessment Activities</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7</a:t>
            </a:fld>
            <a:endParaRPr lang="en-US"/>
          </a:p>
        </p:txBody>
      </p:sp>
      <p:graphicFrame>
        <p:nvGraphicFramePr>
          <p:cNvPr id="25" name="Content Placeholder 3"/>
          <p:cNvGraphicFramePr>
            <a:graphicFrameLocks/>
          </p:cNvGraphicFramePr>
          <p:nvPr>
            <p:extLst>
              <p:ext uri="{D42A27DB-BD31-4B8C-83A1-F6EECF244321}">
                <p14:modId xmlns:p14="http://schemas.microsoft.com/office/powerpoint/2010/main" val="788988302"/>
              </p:ext>
            </p:extLst>
          </p:nvPr>
        </p:nvGraphicFramePr>
        <p:xfrm>
          <a:off x="381000" y="914400"/>
          <a:ext cx="7680325" cy="4724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6" name="TextBox 25"/>
          <p:cNvSpPr txBox="1"/>
          <p:nvPr/>
        </p:nvSpPr>
        <p:spPr>
          <a:xfrm>
            <a:off x="2514600" y="5105400"/>
            <a:ext cx="5267792" cy="954107"/>
          </a:xfrm>
          <a:prstGeom prst="rect">
            <a:avLst/>
          </a:prstGeom>
          <a:noFill/>
        </p:spPr>
        <p:txBody>
          <a:bodyPr wrap="square" rtlCol="0">
            <a:spAutoFit/>
          </a:bodyPr>
          <a:lstStyle/>
          <a:p>
            <a:pPr algn="ctr"/>
            <a:r>
              <a:rPr lang="en-US" sz="2800" b="1" dirty="0">
                <a:solidFill>
                  <a:srgbClr val="FF0000"/>
                </a:solidFill>
              </a:rPr>
              <a:t>Record Data Sources (Evidences) and Document Findings </a:t>
            </a:r>
          </a:p>
        </p:txBody>
      </p:sp>
    </p:spTree>
    <p:extLst>
      <p:ext uri="{BB962C8B-B14F-4D97-AF65-F5344CB8AC3E}">
        <p14:creationId xmlns:p14="http://schemas.microsoft.com/office/powerpoint/2010/main" val="1425102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6248400"/>
            <a:ext cx="9160500" cy="646544"/>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05800" y="228600"/>
            <a:ext cx="542405" cy="1011264"/>
          </a:xfrm>
          <a:prstGeom prst="rect">
            <a:avLst/>
          </a:prstGeom>
          <a:noFill/>
          <a:ln w="9525">
            <a:noFill/>
            <a:miter lim="800000"/>
            <a:headEnd/>
            <a:tailEnd/>
          </a:ln>
        </p:spPr>
      </p:pic>
      <p:sp>
        <p:nvSpPr>
          <p:cNvPr id="6" name="TextBox 5"/>
          <p:cNvSpPr txBox="1"/>
          <p:nvPr/>
        </p:nvSpPr>
        <p:spPr>
          <a:xfrm>
            <a:off x="0" y="228600"/>
            <a:ext cx="78486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Team Work and Findings</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8</a:t>
            </a:fld>
            <a:endParaRPr lang="en-US"/>
          </a:p>
        </p:txBody>
      </p:sp>
      <p:grpSp>
        <p:nvGrpSpPr>
          <p:cNvPr id="7" name="Group 6">
            <a:extLst>
              <a:ext uri="{FF2B5EF4-FFF2-40B4-BE49-F238E27FC236}">
                <a16:creationId xmlns:a16="http://schemas.microsoft.com/office/drawing/2014/main" id="{163C6F43-D9AA-784F-BE25-5BCB89A5DBD0}"/>
              </a:ext>
            </a:extLst>
          </p:cNvPr>
          <p:cNvGrpSpPr/>
          <p:nvPr/>
        </p:nvGrpSpPr>
        <p:grpSpPr>
          <a:xfrm>
            <a:off x="313020" y="1761921"/>
            <a:ext cx="6605178" cy="4029279"/>
            <a:chOff x="313020" y="1703531"/>
            <a:chExt cx="6605178" cy="3578624"/>
          </a:xfrm>
        </p:grpSpPr>
        <p:sp>
          <p:nvSpPr>
            <p:cNvPr id="9" name="Oval 8">
              <a:extLst>
                <a:ext uri="{FF2B5EF4-FFF2-40B4-BE49-F238E27FC236}">
                  <a16:creationId xmlns:a16="http://schemas.microsoft.com/office/drawing/2014/main" id="{64BA70DF-F8D6-0849-A8A8-D8174016E2F3}"/>
                </a:ext>
              </a:extLst>
            </p:cNvPr>
            <p:cNvSpPr/>
            <p:nvPr/>
          </p:nvSpPr>
          <p:spPr>
            <a:xfrm>
              <a:off x="6732825" y="360592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Oval 11">
              <a:extLst>
                <a:ext uri="{FF2B5EF4-FFF2-40B4-BE49-F238E27FC236}">
                  <a16:creationId xmlns:a16="http://schemas.microsoft.com/office/drawing/2014/main" id="{FB7F57E1-B4A9-974D-816D-51C001234434}"/>
                </a:ext>
              </a:extLst>
            </p:cNvPr>
            <p:cNvSpPr/>
            <p:nvPr/>
          </p:nvSpPr>
          <p:spPr>
            <a:xfrm>
              <a:off x="6393519" y="360592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12">
              <a:extLst>
                <a:ext uri="{FF2B5EF4-FFF2-40B4-BE49-F238E27FC236}">
                  <a16:creationId xmlns:a16="http://schemas.microsoft.com/office/drawing/2014/main" id="{A01E3214-7011-7F47-8EB7-9D5361A8B329}"/>
                </a:ext>
              </a:extLst>
            </p:cNvPr>
            <p:cNvSpPr/>
            <p:nvPr/>
          </p:nvSpPr>
          <p:spPr>
            <a:xfrm>
              <a:off x="6054867" y="360592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Oval 13">
              <a:extLst>
                <a:ext uri="{FF2B5EF4-FFF2-40B4-BE49-F238E27FC236}">
                  <a16:creationId xmlns:a16="http://schemas.microsoft.com/office/drawing/2014/main" id="{54470B2B-DCAC-434F-AD2F-47E8866C373C}"/>
                </a:ext>
              </a:extLst>
            </p:cNvPr>
            <p:cNvSpPr/>
            <p:nvPr/>
          </p:nvSpPr>
          <p:spPr>
            <a:xfrm>
              <a:off x="5715561" y="360592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Oval 14">
              <a:extLst>
                <a:ext uri="{FF2B5EF4-FFF2-40B4-BE49-F238E27FC236}">
                  <a16:creationId xmlns:a16="http://schemas.microsoft.com/office/drawing/2014/main" id="{C556B0CA-3D47-1341-98D5-B4773752FD83}"/>
                </a:ext>
              </a:extLst>
            </p:cNvPr>
            <p:cNvSpPr/>
            <p:nvPr/>
          </p:nvSpPr>
          <p:spPr>
            <a:xfrm>
              <a:off x="5376255" y="360592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Oval 15">
              <a:extLst>
                <a:ext uri="{FF2B5EF4-FFF2-40B4-BE49-F238E27FC236}">
                  <a16:creationId xmlns:a16="http://schemas.microsoft.com/office/drawing/2014/main" id="{D3A7AE9B-89B1-574F-9A13-C44ABDE24B86}"/>
                </a:ext>
              </a:extLst>
            </p:cNvPr>
            <p:cNvSpPr/>
            <p:nvPr/>
          </p:nvSpPr>
          <p:spPr>
            <a:xfrm>
              <a:off x="4852229" y="3513242"/>
              <a:ext cx="370747" cy="370387"/>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Oval 16">
              <a:extLst>
                <a:ext uri="{FF2B5EF4-FFF2-40B4-BE49-F238E27FC236}">
                  <a16:creationId xmlns:a16="http://schemas.microsoft.com/office/drawing/2014/main" id="{4372606D-4D05-1A4E-BD46-8E196415BC40}"/>
                </a:ext>
              </a:extLst>
            </p:cNvPr>
            <p:cNvSpPr/>
            <p:nvPr/>
          </p:nvSpPr>
          <p:spPr>
            <a:xfrm>
              <a:off x="6430855" y="322337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Oval 17">
              <a:extLst>
                <a:ext uri="{FF2B5EF4-FFF2-40B4-BE49-F238E27FC236}">
                  <a16:creationId xmlns:a16="http://schemas.microsoft.com/office/drawing/2014/main" id="{C3B7407C-B1B1-E348-821D-01D4DA9FEB3E}"/>
                </a:ext>
              </a:extLst>
            </p:cNvPr>
            <p:cNvSpPr/>
            <p:nvPr/>
          </p:nvSpPr>
          <p:spPr>
            <a:xfrm>
              <a:off x="6430855" y="399098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Oval 18">
              <a:extLst>
                <a:ext uri="{FF2B5EF4-FFF2-40B4-BE49-F238E27FC236}">
                  <a16:creationId xmlns:a16="http://schemas.microsoft.com/office/drawing/2014/main" id="{6C96A45F-3613-B94E-9EDB-A7BF4F6E1B26}"/>
                </a:ext>
              </a:extLst>
            </p:cNvPr>
            <p:cNvSpPr/>
            <p:nvPr/>
          </p:nvSpPr>
          <p:spPr>
            <a:xfrm>
              <a:off x="6596578" y="3389779"/>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Oval 19">
              <a:extLst>
                <a:ext uri="{FF2B5EF4-FFF2-40B4-BE49-F238E27FC236}">
                  <a16:creationId xmlns:a16="http://schemas.microsoft.com/office/drawing/2014/main" id="{0B09150A-5E86-A64E-810B-627D1955AF05}"/>
                </a:ext>
              </a:extLst>
            </p:cNvPr>
            <p:cNvSpPr/>
            <p:nvPr/>
          </p:nvSpPr>
          <p:spPr>
            <a:xfrm>
              <a:off x="6607059" y="382565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Freeform 20">
              <a:extLst>
                <a:ext uri="{FF2B5EF4-FFF2-40B4-BE49-F238E27FC236}">
                  <a16:creationId xmlns:a16="http://schemas.microsoft.com/office/drawing/2014/main" id="{B60C0CBE-F800-9E4A-A688-76E3235CC52A}"/>
                </a:ext>
              </a:extLst>
            </p:cNvPr>
            <p:cNvSpPr/>
            <p:nvPr/>
          </p:nvSpPr>
          <p:spPr>
            <a:xfrm>
              <a:off x="2838007" y="2757794"/>
              <a:ext cx="1874700" cy="1874841"/>
            </a:xfrm>
            <a:custGeom>
              <a:avLst/>
              <a:gdLst>
                <a:gd name="connsiteX0" fmla="*/ 0 w 1874700"/>
                <a:gd name="connsiteY0" fmla="*/ 937421 h 1874841"/>
                <a:gd name="connsiteX1" fmla="*/ 937350 w 1874700"/>
                <a:gd name="connsiteY1" fmla="*/ 0 h 1874841"/>
                <a:gd name="connsiteX2" fmla="*/ 1874700 w 1874700"/>
                <a:gd name="connsiteY2" fmla="*/ 937421 h 1874841"/>
                <a:gd name="connsiteX3" fmla="*/ 937350 w 1874700"/>
                <a:gd name="connsiteY3" fmla="*/ 1874842 h 1874841"/>
                <a:gd name="connsiteX4" fmla="*/ 0 w 1874700"/>
                <a:gd name="connsiteY4" fmla="*/ 937421 h 1874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4700" h="1874841">
                  <a:moveTo>
                    <a:pt x="0" y="937421"/>
                  </a:moveTo>
                  <a:cubicBezTo>
                    <a:pt x="0" y="419698"/>
                    <a:pt x="419666" y="0"/>
                    <a:pt x="937350" y="0"/>
                  </a:cubicBezTo>
                  <a:cubicBezTo>
                    <a:pt x="1455034" y="0"/>
                    <a:pt x="1874700" y="419698"/>
                    <a:pt x="1874700" y="937421"/>
                  </a:cubicBezTo>
                  <a:cubicBezTo>
                    <a:pt x="1874700" y="1455144"/>
                    <a:pt x="1455034" y="1874842"/>
                    <a:pt x="937350" y="1874842"/>
                  </a:cubicBezTo>
                  <a:cubicBezTo>
                    <a:pt x="419666" y="1874842"/>
                    <a:pt x="0" y="1455144"/>
                    <a:pt x="0" y="937421"/>
                  </a:cubicBez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02483" tIns="302504" rIns="302483" bIns="302504" numCol="1" spcCol="1270" anchor="ctr" anchorCtr="0">
              <a:noAutofit/>
            </a:bodyPr>
            <a:lstStyle/>
            <a:p>
              <a:pPr marL="0" lvl="0" indent="0" algn="ctr" defTabSz="977900">
                <a:lnSpc>
                  <a:spcPct val="90000"/>
                </a:lnSpc>
                <a:spcBef>
                  <a:spcPct val="0"/>
                </a:spcBef>
                <a:spcAft>
                  <a:spcPct val="35000"/>
                </a:spcAft>
                <a:buNone/>
              </a:pPr>
              <a:r>
                <a:rPr lang="en-US" sz="2200" kern="1200" dirty="0"/>
                <a:t>Team Reflection and Discussion</a:t>
              </a:r>
            </a:p>
          </p:txBody>
        </p:sp>
        <p:sp>
          <p:nvSpPr>
            <p:cNvPr id="22" name="Oval 21">
              <a:extLst>
                <a:ext uri="{FF2B5EF4-FFF2-40B4-BE49-F238E27FC236}">
                  <a16:creationId xmlns:a16="http://schemas.microsoft.com/office/drawing/2014/main" id="{BF279C7F-83B8-D14A-8196-219F669CE0D9}"/>
                </a:ext>
              </a:extLst>
            </p:cNvPr>
            <p:cNvSpPr/>
            <p:nvPr/>
          </p:nvSpPr>
          <p:spPr>
            <a:xfrm>
              <a:off x="2925127" y="2456474"/>
              <a:ext cx="370747" cy="370387"/>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Oval 22">
              <a:extLst>
                <a:ext uri="{FF2B5EF4-FFF2-40B4-BE49-F238E27FC236}">
                  <a16:creationId xmlns:a16="http://schemas.microsoft.com/office/drawing/2014/main" id="{6F13D043-D094-5C47-A164-0D4E57CAF4F3}"/>
                </a:ext>
              </a:extLst>
            </p:cNvPr>
            <p:cNvSpPr/>
            <p:nvPr/>
          </p:nvSpPr>
          <p:spPr>
            <a:xfrm>
              <a:off x="2716171" y="228326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Oval 23">
              <a:extLst>
                <a:ext uri="{FF2B5EF4-FFF2-40B4-BE49-F238E27FC236}">
                  <a16:creationId xmlns:a16="http://schemas.microsoft.com/office/drawing/2014/main" id="{EBAD4A6B-80DB-F44B-BFAF-95E5A20D552F}"/>
                </a:ext>
              </a:extLst>
            </p:cNvPr>
            <p:cNvSpPr/>
            <p:nvPr/>
          </p:nvSpPr>
          <p:spPr>
            <a:xfrm>
              <a:off x="2333633"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Oval 24">
              <a:extLst>
                <a:ext uri="{FF2B5EF4-FFF2-40B4-BE49-F238E27FC236}">
                  <a16:creationId xmlns:a16="http://schemas.microsoft.com/office/drawing/2014/main" id="{41C83912-B5ED-9049-80A8-B8BE9ABE6A7C}"/>
                </a:ext>
              </a:extLst>
            </p:cNvPr>
            <p:cNvSpPr/>
            <p:nvPr/>
          </p:nvSpPr>
          <p:spPr>
            <a:xfrm>
              <a:off x="1951750"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Oval 25">
              <a:extLst>
                <a:ext uri="{FF2B5EF4-FFF2-40B4-BE49-F238E27FC236}">
                  <a16:creationId xmlns:a16="http://schemas.microsoft.com/office/drawing/2014/main" id="{D653A5B8-2F08-1C45-ADF9-0F8301EF3F10}"/>
                </a:ext>
              </a:extLst>
            </p:cNvPr>
            <p:cNvSpPr/>
            <p:nvPr/>
          </p:nvSpPr>
          <p:spPr>
            <a:xfrm>
              <a:off x="1569866"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Oval 26">
              <a:extLst>
                <a:ext uri="{FF2B5EF4-FFF2-40B4-BE49-F238E27FC236}">
                  <a16:creationId xmlns:a16="http://schemas.microsoft.com/office/drawing/2014/main" id="{D9E3868F-303C-6342-8DA7-94E5F6672903}"/>
                </a:ext>
              </a:extLst>
            </p:cNvPr>
            <p:cNvSpPr/>
            <p:nvPr/>
          </p:nvSpPr>
          <p:spPr>
            <a:xfrm>
              <a:off x="1187983"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Oval 27">
              <a:extLst>
                <a:ext uri="{FF2B5EF4-FFF2-40B4-BE49-F238E27FC236}">
                  <a16:creationId xmlns:a16="http://schemas.microsoft.com/office/drawing/2014/main" id="{57232BA9-221D-6C4B-98BD-8C2824AD7CAA}"/>
                </a:ext>
              </a:extLst>
            </p:cNvPr>
            <p:cNvSpPr/>
            <p:nvPr/>
          </p:nvSpPr>
          <p:spPr>
            <a:xfrm>
              <a:off x="805444"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Oval 28">
              <a:extLst>
                <a:ext uri="{FF2B5EF4-FFF2-40B4-BE49-F238E27FC236}">
                  <a16:creationId xmlns:a16="http://schemas.microsoft.com/office/drawing/2014/main" id="{07F2C94E-62BB-2D46-850D-CCC84CC47913}"/>
                </a:ext>
              </a:extLst>
            </p:cNvPr>
            <p:cNvSpPr/>
            <p:nvPr/>
          </p:nvSpPr>
          <p:spPr>
            <a:xfrm>
              <a:off x="423561" y="2161595"/>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Freeform 29">
              <a:extLst>
                <a:ext uri="{FF2B5EF4-FFF2-40B4-BE49-F238E27FC236}">
                  <a16:creationId xmlns:a16="http://schemas.microsoft.com/office/drawing/2014/main" id="{882B25A9-4666-AA44-909F-A12CD4A82A4C}"/>
                </a:ext>
              </a:extLst>
            </p:cNvPr>
            <p:cNvSpPr/>
            <p:nvPr/>
          </p:nvSpPr>
          <p:spPr>
            <a:xfrm>
              <a:off x="420941" y="1703531"/>
              <a:ext cx="2090860" cy="463074"/>
            </a:xfrm>
            <a:custGeom>
              <a:avLst/>
              <a:gdLst>
                <a:gd name="connsiteX0" fmla="*/ 0 w 2090860"/>
                <a:gd name="connsiteY0" fmla="*/ 0 h 463074"/>
                <a:gd name="connsiteX1" fmla="*/ 2090860 w 2090860"/>
                <a:gd name="connsiteY1" fmla="*/ 0 h 463074"/>
                <a:gd name="connsiteX2" fmla="*/ 2090860 w 2090860"/>
                <a:gd name="connsiteY2" fmla="*/ 463074 h 463074"/>
                <a:gd name="connsiteX3" fmla="*/ 0 w 2090860"/>
                <a:gd name="connsiteY3" fmla="*/ 463074 h 463074"/>
                <a:gd name="connsiteX4" fmla="*/ 0 w 2090860"/>
                <a:gd name="connsiteY4" fmla="*/ 0 h 463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860" h="463074">
                  <a:moveTo>
                    <a:pt x="0" y="0"/>
                  </a:moveTo>
                  <a:lnTo>
                    <a:pt x="2090860" y="0"/>
                  </a:lnTo>
                  <a:lnTo>
                    <a:pt x="2090860" y="463074"/>
                  </a:lnTo>
                  <a:lnTo>
                    <a:pt x="0" y="4630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Review  Domains and Standards</a:t>
              </a:r>
            </a:p>
          </p:txBody>
        </p:sp>
        <p:sp>
          <p:nvSpPr>
            <p:cNvPr id="31" name="Oval 30">
              <a:extLst>
                <a:ext uri="{FF2B5EF4-FFF2-40B4-BE49-F238E27FC236}">
                  <a16:creationId xmlns:a16="http://schemas.microsoft.com/office/drawing/2014/main" id="{194AE5B6-8A4F-0F44-A031-32D02C707DCE}"/>
                </a:ext>
              </a:extLst>
            </p:cNvPr>
            <p:cNvSpPr/>
            <p:nvPr/>
          </p:nvSpPr>
          <p:spPr>
            <a:xfrm>
              <a:off x="2436473" y="3036569"/>
              <a:ext cx="370747" cy="370387"/>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Oval 31">
              <a:extLst>
                <a:ext uri="{FF2B5EF4-FFF2-40B4-BE49-F238E27FC236}">
                  <a16:creationId xmlns:a16="http://schemas.microsoft.com/office/drawing/2014/main" id="{3586D1B9-14E9-E04C-94C1-817FD990482C}"/>
                </a:ext>
              </a:extLst>
            </p:cNvPr>
            <p:cNvSpPr/>
            <p:nvPr/>
          </p:nvSpPr>
          <p:spPr>
            <a:xfrm>
              <a:off x="2129263"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Oval 32">
              <a:extLst>
                <a:ext uri="{FF2B5EF4-FFF2-40B4-BE49-F238E27FC236}">
                  <a16:creationId xmlns:a16="http://schemas.microsoft.com/office/drawing/2014/main" id="{5C6F9B2A-4A3E-F74A-A2DA-AB3B2CBE905D}"/>
                </a:ext>
              </a:extLst>
            </p:cNvPr>
            <p:cNvSpPr/>
            <p:nvPr/>
          </p:nvSpPr>
          <p:spPr>
            <a:xfrm>
              <a:off x="1776856"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Oval 33">
              <a:extLst>
                <a:ext uri="{FF2B5EF4-FFF2-40B4-BE49-F238E27FC236}">
                  <a16:creationId xmlns:a16="http://schemas.microsoft.com/office/drawing/2014/main" id="{7402024E-60A3-1341-84D2-AD2F85D368F5}"/>
                </a:ext>
              </a:extLst>
            </p:cNvPr>
            <p:cNvSpPr/>
            <p:nvPr/>
          </p:nvSpPr>
          <p:spPr>
            <a:xfrm>
              <a:off x="1425104"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Oval 34">
              <a:extLst>
                <a:ext uri="{FF2B5EF4-FFF2-40B4-BE49-F238E27FC236}">
                  <a16:creationId xmlns:a16="http://schemas.microsoft.com/office/drawing/2014/main" id="{1FFAAD10-47F4-8843-94AF-1A1DD7DD166B}"/>
                </a:ext>
              </a:extLst>
            </p:cNvPr>
            <p:cNvSpPr/>
            <p:nvPr/>
          </p:nvSpPr>
          <p:spPr>
            <a:xfrm>
              <a:off x="1073352"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Oval 35">
              <a:extLst>
                <a:ext uri="{FF2B5EF4-FFF2-40B4-BE49-F238E27FC236}">
                  <a16:creationId xmlns:a16="http://schemas.microsoft.com/office/drawing/2014/main" id="{721BB8DF-6502-2747-B049-F3648F327890}"/>
                </a:ext>
              </a:extLst>
            </p:cNvPr>
            <p:cNvSpPr/>
            <p:nvPr/>
          </p:nvSpPr>
          <p:spPr>
            <a:xfrm>
              <a:off x="720945"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Oval 36">
              <a:extLst>
                <a:ext uri="{FF2B5EF4-FFF2-40B4-BE49-F238E27FC236}">
                  <a16:creationId xmlns:a16="http://schemas.microsoft.com/office/drawing/2014/main" id="{960D50A2-A577-AD44-A3F1-19A328E2AF1C}"/>
                </a:ext>
              </a:extLst>
            </p:cNvPr>
            <p:cNvSpPr/>
            <p:nvPr/>
          </p:nvSpPr>
          <p:spPr>
            <a:xfrm>
              <a:off x="369193" y="311243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Freeform 37">
              <a:extLst>
                <a:ext uri="{FF2B5EF4-FFF2-40B4-BE49-F238E27FC236}">
                  <a16:creationId xmlns:a16="http://schemas.microsoft.com/office/drawing/2014/main" id="{8F71C73B-903C-B94F-9991-86631AE646A3}"/>
                </a:ext>
              </a:extLst>
            </p:cNvPr>
            <p:cNvSpPr/>
            <p:nvPr/>
          </p:nvSpPr>
          <p:spPr>
            <a:xfrm>
              <a:off x="367883" y="2369338"/>
              <a:ext cx="2208766" cy="627512"/>
            </a:xfrm>
            <a:custGeom>
              <a:avLst/>
              <a:gdLst>
                <a:gd name="connsiteX0" fmla="*/ 0 w 1945443"/>
                <a:gd name="connsiteY0" fmla="*/ 0 h 463074"/>
                <a:gd name="connsiteX1" fmla="*/ 1945443 w 1945443"/>
                <a:gd name="connsiteY1" fmla="*/ 0 h 463074"/>
                <a:gd name="connsiteX2" fmla="*/ 1945443 w 1945443"/>
                <a:gd name="connsiteY2" fmla="*/ 463074 h 463074"/>
                <a:gd name="connsiteX3" fmla="*/ 0 w 1945443"/>
                <a:gd name="connsiteY3" fmla="*/ 463074 h 463074"/>
                <a:gd name="connsiteX4" fmla="*/ 0 w 1945443"/>
                <a:gd name="connsiteY4" fmla="*/ 0 h 463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443" h="463074">
                  <a:moveTo>
                    <a:pt x="0" y="0"/>
                  </a:moveTo>
                  <a:lnTo>
                    <a:pt x="1945443" y="0"/>
                  </a:lnTo>
                  <a:lnTo>
                    <a:pt x="1945443" y="463074"/>
                  </a:lnTo>
                  <a:lnTo>
                    <a:pt x="0" y="46307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Review </a:t>
              </a:r>
              <a:br>
                <a:rPr lang="en-US" sz="2000" kern="1200" dirty="0"/>
              </a:br>
              <a:r>
                <a:rPr lang="en-US" sz="2000" kern="1200" dirty="0"/>
                <a:t>S</a:t>
              </a:r>
              <a:r>
                <a:rPr lang="en-US" sz="2000" dirty="0"/>
                <a:t>tandard diagnostic questions</a:t>
              </a:r>
              <a:endParaRPr lang="en-US" sz="2000" kern="1200" dirty="0"/>
            </a:p>
          </p:txBody>
        </p:sp>
        <p:sp>
          <p:nvSpPr>
            <p:cNvPr id="39" name="Oval 38">
              <a:extLst>
                <a:ext uri="{FF2B5EF4-FFF2-40B4-BE49-F238E27FC236}">
                  <a16:creationId xmlns:a16="http://schemas.microsoft.com/office/drawing/2014/main" id="{8B30C693-8B21-DE48-8879-C149DD13E4E2}"/>
                </a:ext>
              </a:extLst>
            </p:cNvPr>
            <p:cNvSpPr/>
            <p:nvPr/>
          </p:nvSpPr>
          <p:spPr>
            <a:xfrm>
              <a:off x="2436473" y="3926573"/>
              <a:ext cx="370747" cy="370387"/>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Oval 39">
              <a:extLst>
                <a:ext uri="{FF2B5EF4-FFF2-40B4-BE49-F238E27FC236}">
                  <a16:creationId xmlns:a16="http://schemas.microsoft.com/office/drawing/2014/main" id="{BB809117-1F2A-0540-938F-4DFFE42E9521}"/>
                </a:ext>
              </a:extLst>
            </p:cNvPr>
            <p:cNvSpPr/>
            <p:nvPr/>
          </p:nvSpPr>
          <p:spPr>
            <a:xfrm>
              <a:off x="2129263"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Oval 40">
              <a:extLst>
                <a:ext uri="{FF2B5EF4-FFF2-40B4-BE49-F238E27FC236}">
                  <a16:creationId xmlns:a16="http://schemas.microsoft.com/office/drawing/2014/main" id="{66F9425E-196F-4144-9C89-C472B4AF22F0}"/>
                </a:ext>
              </a:extLst>
            </p:cNvPr>
            <p:cNvSpPr/>
            <p:nvPr/>
          </p:nvSpPr>
          <p:spPr>
            <a:xfrm>
              <a:off x="1776856"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Oval 41">
              <a:extLst>
                <a:ext uri="{FF2B5EF4-FFF2-40B4-BE49-F238E27FC236}">
                  <a16:creationId xmlns:a16="http://schemas.microsoft.com/office/drawing/2014/main" id="{1F8FE027-AD09-694B-AE23-B6AF2813F42D}"/>
                </a:ext>
              </a:extLst>
            </p:cNvPr>
            <p:cNvSpPr/>
            <p:nvPr/>
          </p:nvSpPr>
          <p:spPr>
            <a:xfrm>
              <a:off x="1425104"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3" name="Oval 42">
              <a:extLst>
                <a:ext uri="{FF2B5EF4-FFF2-40B4-BE49-F238E27FC236}">
                  <a16:creationId xmlns:a16="http://schemas.microsoft.com/office/drawing/2014/main" id="{B43A571E-3ECD-6948-8819-64822048DB1D}"/>
                </a:ext>
              </a:extLst>
            </p:cNvPr>
            <p:cNvSpPr/>
            <p:nvPr/>
          </p:nvSpPr>
          <p:spPr>
            <a:xfrm>
              <a:off x="1073352"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4" name="Oval 43">
              <a:extLst>
                <a:ext uri="{FF2B5EF4-FFF2-40B4-BE49-F238E27FC236}">
                  <a16:creationId xmlns:a16="http://schemas.microsoft.com/office/drawing/2014/main" id="{6FF29F5F-3138-9445-9760-A899C5276F54}"/>
                </a:ext>
              </a:extLst>
            </p:cNvPr>
            <p:cNvSpPr/>
            <p:nvPr/>
          </p:nvSpPr>
          <p:spPr>
            <a:xfrm>
              <a:off x="720945"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Oval 44">
              <a:extLst>
                <a:ext uri="{FF2B5EF4-FFF2-40B4-BE49-F238E27FC236}">
                  <a16:creationId xmlns:a16="http://schemas.microsoft.com/office/drawing/2014/main" id="{C42B3747-B723-DD48-A45A-B1F04ED42F85}"/>
                </a:ext>
              </a:extLst>
            </p:cNvPr>
            <p:cNvSpPr/>
            <p:nvPr/>
          </p:nvSpPr>
          <p:spPr>
            <a:xfrm>
              <a:off x="369193" y="4147016"/>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Freeform 45">
              <a:extLst>
                <a:ext uri="{FF2B5EF4-FFF2-40B4-BE49-F238E27FC236}">
                  <a16:creationId xmlns:a16="http://schemas.microsoft.com/office/drawing/2014/main" id="{8032C405-9AD5-584B-A6BD-DE3E4724C3E4}"/>
                </a:ext>
              </a:extLst>
            </p:cNvPr>
            <p:cNvSpPr/>
            <p:nvPr/>
          </p:nvSpPr>
          <p:spPr>
            <a:xfrm>
              <a:off x="313020" y="3342796"/>
              <a:ext cx="2248543" cy="585422"/>
            </a:xfrm>
            <a:custGeom>
              <a:avLst/>
              <a:gdLst>
                <a:gd name="connsiteX0" fmla="*/ 0 w 2248543"/>
                <a:gd name="connsiteY0" fmla="*/ 0 h 585422"/>
                <a:gd name="connsiteX1" fmla="*/ 2248543 w 2248543"/>
                <a:gd name="connsiteY1" fmla="*/ 0 h 585422"/>
                <a:gd name="connsiteX2" fmla="*/ 2248543 w 2248543"/>
                <a:gd name="connsiteY2" fmla="*/ 585422 h 585422"/>
                <a:gd name="connsiteX3" fmla="*/ 0 w 2248543"/>
                <a:gd name="connsiteY3" fmla="*/ 585422 h 585422"/>
                <a:gd name="connsiteX4" fmla="*/ 0 w 2248543"/>
                <a:gd name="connsiteY4" fmla="*/ 0 h 585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8543" h="585422">
                  <a:moveTo>
                    <a:pt x="0" y="0"/>
                  </a:moveTo>
                  <a:lnTo>
                    <a:pt x="2248543" y="0"/>
                  </a:lnTo>
                  <a:lnTo>
                    <a:pt x="2248543" y="585422"/>
                  </a:lnTo>
                  <a:lnTo>
                    <a:pt x="0" y="58542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marL="20638" lvl="0" algn="l" defTabSz="889000">
                <a:lnSpc>
                  <a:spcPct val="90000"/>
                </a:lnSpc>
                <a:spcBef>
                  <a:spcPct val="0"/>
                </a:spcBef>
                <a:spcAft>
                  <a:spcPct val="35000"/>
                </a:spcAft>
                <a:buNone/>
              </a:pPr>
              <a:r>
                <a:rPr lang="en-US" sz="2000" kern="1200" dirty="0"/>
                <a:t>Collect and Evaluate Evidence</a:t>
              </a:r>
            </a:p>
          </p:txBody>
        </p:sp>
        <p:sp>
          <p:nvSpPr>
            <p:cNvPr id="47" name="Oval 46">
              <a:extLst>
                <a:ext uri="{FF2B5EF4-FFF2-40B4-BE49-F238E27FC236}">
                  <a16:creationId xmlns:a16="http://schemas.microsoft.com/office/drawing/2014/main" id="{5E57A209-6AE0-2145-A080-6A822E5694DD}"/>
                </a:ext>
              </a:extLst>
            </p:cNvPr>
            <p:cNvSpPr/>
            <p:nvPr/>
          </p:nvSpPr>
          <p:spPr>
            <a:xfrm>
              <a:off x="2925127" y="4566431"/>
              <a:ext cx="370747" cy="370387"/>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Oval 47">
              <a:extLst>
                <a:ext uri="{FF2B5EF4-FFF2-40B4-BE49-F238E27FC236}">
                  <a16:creationId xmlns:a16="http://schemas.microsoft.com/office/drawing/2014/main" id="{F1F2F8A5-3D28-2644-84A0-B92D0518C965}"/>
                </a:ext>
              </a:extLst>
            </p:cNvPr>
            <p:cNvSpPr/>
            <p:nvPr/>
          </p:nvSpPr>
          <p:spPr>
            <a:xfrm>
              <a:off x="2712896" y="4921788"/>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9" name="Oval 48">
              <a:extLst>
                <a:ext uri="{FF2B5EF4-FFF2-40B4-BE49-F238E27FC236}">
                  <a16:creationId xmlns:a16="http://schemas.microsoft.com/office/drawing/2014/main" id="{14DE806D-DB32-2043-9F3E-03EA016CD854}"/>
                </a:ext>
              </a:extLst>
            </p:cNvPr>
            <p:cNvSpPr/>
            <p:nvPr/>
          </p:nvSpPr>
          <p:spPr>
            <a:xfrm>
              <a:off x="2331668"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0" name="Oval 49">
              <a:extLst>
                <a:ext uri="{FF2B5EF4-FFF2-40B4-BE49-F238E27FC236}">
                  <a16:creationId xmlns:a16="http://schemas.microsoft.com/office/drawing/2014/main" id="{2CE0492E-83AC-A149-9708-1B7F6689F6AA}"/>
                </a:ext>
              </a:extLst>
            </p:cNvPr>
            <p:cNvSpPr/>
            <p:nvPr/>
          </p:nvSpPr>
          <p:spPr>
            <a:xfrm>
              <a:off x="1949785"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Oval 50">
              <a:extLst>
                <a:ext uri="{FF2B5EF4-FFF2-40B4-BE49-F238E27FC236}">
                  <a16:creationId xmlns:a16="http://schemas.microsoft.com/office/drawing/2014/main" id="{C412DFF5-BDAD-6841-9577-810CABFA4C81}"/>
                </a:ext>
              </a:extLst>
            </p:cNvPr>
            <p:cNvSpPr/>
            <p:nvPr/>
          </p:nvSpPr>
          <p:spPr>
            <a:xfrm>
              <a:off x="1568556"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2" name="Oval 51">
              <a:extLst>
                <a:ext uri="{FF2B5EF4-FFF2-40B4-BE49-F238E27FC236}">
                  <a16:creationId xmlns:a16="http://schemas.microsoft.com/office/drawing/2014/main" id="{13AC441F-D32D-4740-BD47-CE29A067347B}"/>
                </a:ext>
              </a:extLst>
            </p:cNvPr>
            <p:cNvSpPr/>
            <p:nvPr/>
          </p:nvSpPr>
          <p:spPr>
            <a:xfrm>
              <a:off x="1187328"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3" name="Oval 52">
              <a:extLst>
                <a:ext uri="{FF2B5EF4-FFF2-40B4-BE49-F238E27FC236}">
                  <a16:creationId xmlns:a16="http://schemas.microsoft.com/office/drawing/2014/main" id="{27AC3F00-CA3F-0C42-84CB-547C26D0B590}"/>
                </a:ext>
              </a:extLst>
            </p:cNvPr>
            <p:cNvSpPr/>
            <p:nvPr/>
          </p:nvSpPr>
          <p:spPr>
            <a:xfrm>
              <a:off x="805444"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Oval 53">
              <a:extLst>
                <a:ext uri="{FF2B5EF4-FFF2-40B4-BE49-F238E27FC236}">
                  <a16:creationId xmlns:a16="http://schemas.microsoft.com/office/drawing/2014/main" id="{6C2DC856-3D5F-CA47-9169-04E75CA9ED2D}"/>
                </a:ext>
              </a:extLst>
            </p:cNvPr>
            <p:cNvSpPr/>
            <p:nvPr/>
          </p:nvSpPr>
          <p:spPr>
            <a:xfrm>
              <a:off x="424216" y="5096783"/>
              <a:ext cx="185373" cy="185372"/>
            </a:xfrm>
            <a:prstGeom prst="ellips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Freeform 54">
              <a:extLst>
                <a:ext uri="{FF2B5EF4-FFF2-40B4-BE49-F238E27FC236}">
                  <a16:creationId xmlns:a16="http://schemas.microsoft.com/office/drawing/2014/main" id="{EA9575CE-95A4-7B4B-98DC-C85DAD6318DB}"/>
                </a:ext>
              </a:extLst>
            </p:cNvPr>
            <p:cNvSpPr/>
            <p:nvPr/>
          </p:nvSpPr>
          <p:spPr>
            <a:xfrm>
              <a:off x="367883" y="4028978"/>
              <a:ext cx="2860130" cy="923228"/>
            </a:xfrm>
            <a:custGeom>
              <a:avLst/>
              <a:gdLst>
                <a:gd name="connsiteX0" fmla="*/ 0 w 2860130"/>
                <a:gd name="connsiteY0" fmla="*/ 0 h 1070256"/>
                <a:gd name="connsiteX1" fmla="*/ 2860130 w 2860130"/>
                <a:gd name="connsiteY1" fmla="*/ 0 h 1070256"/>
                <a:gd name="connsiteX2" fmla="*/ 2860130 w 2860130"/>
                <a:gd name="connsiteY2" fmla="*/ 1070256 h 1070256"/>
                <a:gd name="connsiteX3" fmla="*/ 0 w 2860130"/>
                <a:gd name="connsiteY3" fmla="*/ 1070256 h 1070256"/>
                <a:gd name="connsiteX4" fmla="*/ 0 w 2860130"/>
                <a:gd name="connsiteY4" fmla="*/ 0 h 10702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0130" h="1070256">
                  <a:moveTo>
                    <a:pt x="0" y="0"/>
                  </a:moveTo>
                  <a:lnTo>
                    <a:pt x="2860130" y="0"/>
                  </a:lnTo>
                  <a:lnTo>
                    <a:pt x="2860130" y="1070256"/>
                  </a:lnTo>
                  <a:lnTo>
                    <a:pt x="0" y="107025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marL="0" lvl="0" indent="0" algn="l" defTabSz="889000">
                <a:lnSpc>
                  <a:spcPct val="90000"/>
                </a:lnSpc>
                <a:spcBef>
                  <a:spcPct val="0"/>
                </a:spcBef>
                <a:spcAft>
                  <a:spcPct val="35000"/>
                </a:spcAft>
                <a:buNone/>
              </a:pPr>
              <a:r>
                <a:rPr lang="en-US" sz="2000" kern="1200" dirty="0"/>
                <a:t>Answer each Standard diagnostic question</a:t>
              </a:r>
            </a:p>
          </p:txBody>
        </p:sp>
      </p:grpSp>
      <p:sp>
        <p:nvSpPr>
          <p:cNvPr id="11" name="TextBox 10"/>
          <p:cNvSpPr txBox="1"/>
          <p:nvPr/>
        </p:nvSpPr>
        <p:spPr>
          <a:xfrm>
            <a:off x="6996148" y="2573255"/>
            <a:ext cx="2110740" cy="2862322"/>
          </a:xfrm>
          <a:prstGeom prst="rect">
            <a:avLst/>
          </a:prstGeom>
          <a:noFill/>
        </p:spPr>
        <p:txBody>
          <a:bodyPr wrap="square" rtlCol="0">
            <a:spAutoFit/>
          </a:bodyPr>
          <a:lstStyle/>
          <a:p>
            <a:pPr marL="174625" indent="-174625" algn="ctr"/>
            <a:r>
              <a:rPr lang="en-US" b="1" i="1" u="sng" dirty="0">
                <a:solidFill>
                  <a:srgbClr val="FF0000"/>
                </a:solidFill>
              </a:rPr>
              <a:t>final findings</a:t>
            </a:r>
          </a:p>
          <a:p>
            <a:pPr marL="254000" indent="-222250"/>
            <a:r>
              <a:rPr lang="en-US" b="1" dirty="0">
                <a:solidFill>
                  <a:srgbClr val="FF0000"/>
                </a:solidFill>
              </a:rPr>
              <a:t>1. Answer Questions</a:t>
            </a:r>
          </a:p>
          <a:p>
            <a:pPr marL="254000" indent="-222250"/>
            <a:r>
              <a:rPr lang="en-US" b="1" dirty="0">
                <a:solidFill>
                  <a:srgbClr val="FF0000"/>
                </a:solidFill>
              </a:rPr>
              <a:t>2. Organize Evidence</a:t>
            </a:r>
          </a:p>
          <a:p>
            <a:pPr marL="254000" indent="-222250"/>
            <a:r>
              <a:rPr lang="en-US" b="1" dirty="0">
                <a:solidFill>
                  <a:srgbClr val="FF0000"/>
                </a:solidFill>
              </a:rPr>
              <a:t>3. Write Domain Narrative </a:t>
            </a:r>
          </a:p>
          <a:p>
            <a:pPr marL="254000" indent="-222250"/>
            <a:r>
              <a:rPr lang="en-US" b="1" dirty="0">
                <a:solidFill>
                  <a:srgbClr val="FF0000"/>
                </a:solidFill>
              </a:rPr>
              <a:t>4. Submit for Final Compilation and Review</a:t>
            </a:r>
          </a:p>
        </p:txBody>
      </p:sp>
    </p:spTree>
    <p:extLst>
      <p:ext uri="{BB962C8B-B14F-4D97-AF65-F5344CB8AC3E}">
        <p14:creationId xmlns:p14="http://schemas.microsoft.com/office/powerpoint/2010/main" val="3642918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500" y="5867399"/>
            <a:ext cx="9160500" cy="102754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05800" y="152400"/>
            <a:ext cx="618605" cy="1153332"/>
          </a:xfrm>
          <a:prstGeom prst="rect">
            <a:avLst/>
          </a:prstGeom>
          <a:noFill/>
          <a:ln w="9525">
            <a:noFill/>
            <a:miter lim="800000"/>
            <a:headEnd/>
            <a:tailEnd/>
          </a:ln>
        </p:spPr>
      </p:pic>
      <p:sp>
        <p:nvSpPr>
          <p:cNvPr id="7" name="Rectangle 6"/>
          <p:cNvSpPr/>
          <p:nvPr/>
        </p:nvSpPr>
        <p:spPr>
          <a:xfrm>
            <a:off x="511143" y="1447800"/>
            <a:ext cx="8632857" cy="4185761"/>
          </a:xfrm>
          <a:prstGeom prst="rect">
            <a:avLst/>
          </a:prstGeom>
        </p:spPr>
        <p:txBody>
          <a:bodyPr wrap="square">
            <a:spAutoFit/>
          </a:bodyPr>
          <a:lstStyle/>
          <a:p>
            <a:pPr marL="571500" indent="-571500">
              <a:spcAft>
                <a:spcPts val="600"/>
              </a:spcAft>
              <a:buClr>
                <a:srgbClr val="BF311A"/>
              </a:buClr>
              <a:buSzPct val="50000"/>
              <a:buFont typeface="Arial"/>
              <a:buChar char="•"/>
              <a:defRPr/>
            </a:pPr>
            <a:r>
              <a:rPr lang="en-US" sz="3200" dirty="0"/>
              <a:t>Review the diagnostic questions within each Domain Standard (remember to consider any Cultural Context Standard(s) that apply)</a:t>
            </a:r>
          </a:p>
          <a:p>
            <a:pPr marL="571500" indent="-571500">
              <a:spcAft>
                <a:spcPts val="600"/>
              </a:spcAft>
              <a:buClr>
                <a:srgbClr val="BF311A"/>
              </a:buClr>
              <a:buSzPct val="50000"/>
              <a:buFont typeface="Arial"/>
              <a:buChar char="•"/>
              <a:defRPr/>
            </a:pPr>
            <a:r>
              <a:rPr lang="en-US" sz="3200" dirty="0"/>
              <a:t>Collect and evaluate evidence related to each Domain Standard</a:t>
            </a:r>
          </a:p>
          <a:p>
            <a:pPr marL="571500" indent="-571500">
              <a:spcAft>
                <a:spcPts val="600"/>
              </a:spcAft>
              <a:buClr>
                <a:srgbClr val="BF311A"/>
              </a:buClr>
              <a:buSzPct val="50000"/>
              <a:buFont typeface="Arial"/>
              <a:buChar char="•"/>
              <a:defRPr/>
            </a:pPr>
            <a:r>
              <a:rPr lang="en-US" sz="3200" dirty="0"/>
              <a:t>Determine the answer to each question that most closely aligns with the school’s conditions or performance</a:t>
            </a:r>
          </a:p>
        </p:txBody>
      </p:sp>
      <p:sp>
        <p:nvSpPr>
          <p:cNvPr id="6" name="TextBox 5"/>
          <p:cNvSpPr txBox="1"/>
          <p:nvPr/>
        </p:nvSpPr>
        <p:spPr>
          <a:xfrm>
            <a:off x="0" y="228600"/>
            <a:ext cx="8001000" cy="707886"/>
          </a:xfrm>
          <a:prstGeom prst="rect">
            <a:avLst/>
          </a:prstGeom>
          <a:noFill/>
        </p:spPr>
        <p:txBody>
          <a:bodyPr wrap="square" rtlCol="0">
            <a:spAutoFit/>
          </a:bodyPr>
          <a:lstStyle/>
          <a:p>
            <a:r>
              <a:rPr lang="en-US" sz="4000" b="1" dirty="0">
                <a:solidFill>
                  <a:srgbClr val="BF311A"/>
                </a:solidFill>
                <a:effectLst>
                  <a:outerShdw blurRad="38100" dist="38100" dir="2700000" algn="tl">
                    <a:srgbClr val="DDDDDD"/>
                  </a:outerShdw>
                </a:effectLst>
                <a:ea typeface="ＭＳ Ｐゴシック" charset="0"/>
                <a:cs typeface="ＭＳ Ｐゴシック" charset="0"/>
              </a:rPr>
              <a:t>Self-Assessment – Summary of Steps</a:t>
            </a:r>
            <a:endParaRPr lang="en-US" sz="4000" b="1" dirty="0">
              <a:solidFill>
                <a:srgbClr val="BF311A"/>
              </a:solidFill>
            </a:endParaRPr>
          </a:p>
        </p:txBody>
      </p:sp>
      <p:sp>
        <p:nvSpPr>
          <p:cNvPr id="8" name="Slide Number Placeholder 7"/>
          <p:cNvSpPr>
            <a:spLocks noGrp="1"/>
          </p:cNvSpPr>
          <p:nvPr>
            <p:ph type="sldNum" sz="quarter" idx="12"/>
          </p:nvPr>
        </p:nvSpPr>
        <p:spPr/>
        <p:txBody>
          <a:bodyPr/>
          <a:lstStyle/>
          <a:p>
            <a:fld id="{CB464523-34EF-445F-9FA4-194349D0FACF}" type="slidenum">
              <a:rPr lang="en-US" smtClean="0"/>
              <a:pPr/>
              <a:t>9</a:t>
            </a:fld>
            <a:endParaRPr lang="en-US"/>
          </a:p>
        </p:txBody>
      </p:sp>
    </p:spTree>
    <p:extLst>
      <p:ext uri="{BB962C8B-B14F-4D97-AF65-F5344CB8AC3E}">
        <p14:creationId xmlns:p14="http://schemas.microsoft.com/office/powerpoint/2010/main" val="250586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CA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ICAA.potx</Template>
  <TotalTime>1938</TotalTime>
  <Words>2359</Words>
  <Application>Microsoft Macintosh PowerPoint</Application>
  <PresentationFormat>On-screen Show (4:3)</PresentationFormat>
  <Paragraphs>246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Calibri</vt:lpstr>
      <vt:lpstr>ICAA</vt:lpstr>
      <vt:lpstr>PowerPoint Presentation</vt:lpstr>
      <vt:lpstr>Accreditation Cycle</vt:lpstr>
      <vt:lpstr>Getting Organized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Oral Roberts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Moles</dc:creator>
  <cp:lastModifiedBy>Donald Peal</cp:lastModifiedBy>
  <cp:revision>140</cp:revision>
  <cp:lastPrinted>2022-01-28T20:37:14Z</cp:lastPrinted>
  <dcterms:created xsi:type="dcterms:W3CDTF">2012-03-28T12:09:57Z</dcterms:created>
  <dcterms:modified xsi:type="dcterms:W3CDTF">2022-02-01T02:19:19Z</dcterms:modified>
</cp:coreProperties>
</file>