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12"/>
  </p:notesMasterIdLst>
  <p:handoutMasterIdLst>
    <p:handoutMasterId r:id="rId13"/>
  </p:handoutMasterIdLst>
  <p:sldIdLst>
    <p:sldId id="278" r:id="rId2"/>
    <p:sldId id="323" r:id="rId3"/>
    <p:sldId id="292" r:id="rId4"/>
    <p:sldId id="342" r:id="rId5"/>
    <p:sldId id="343" r:id="rId6"/>
    <p:sldId id="344" r:id="rId7"/>
    <p:sldId id="345" r:id="rId8"/>
    <p:sldId id="346" r:id="rId9"/>
    <p:sldId id="338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clrMru>
    <a:srgbClr val="BF31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01" autoAdjust="0"/>
    <p:restoredTop sz="69124" autoAdjust="0"/>
  </p:normalViewPr>
  <p:slideViewPr>
    <p:cSldViewPr>
      <p:cViewPr varScale="1">
        <p:scale>
          <a:sx n="75" d="100"/>
          <a:sy n="75" d="100"/>
        </p:scale>
        <p:origin x="286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970636-4BDC-2B46-8B14-708C6FB34CAA}" type="doc">
      <dgm:prSet loTypeId="urn:microsoft.com/office/officeart/2005/8/layout/radial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9142E4-F79D-684E-BC68-ACBEF0D43DFA}">
      <dgm:prSet phldrT="[Text]" custT="1"/>
      <dgm:spPr/>
      <dgm:t>
        <a:bodyPr/>
        <a:lstStyle/>
        <a:p>
          <a:r>
            <a:rPr lang="en-US" sz="3600" dirty="0"/>
            <a:t>Self-Assessment</a:t>
          </a:r>
        </a:p>
      </dgm:t>
    </dgm:pt>
    <dgm:pt modelId="{59DD6420-26CC-2C46-9B2C-98795B47A669}" type="parTrans" cxnId="{20BB57F9-3D8A-B64A-A697-BC625D83A1C3}">
      <dgm:prSet/>
      <dgm:spPr/>
      <dgm:t>
        <a:bodyPr/>
        <a:lstStyle/>
        <a:p>
          <a:endParaRPr lang="en-US"/>
        </a:p>
      </dgm:t>
    </dgm:pt>
    <dgm:pt modelId="{4ABFC784-B153-3F48-81F0-7F70DAB82DCB}" type="sibTrans" cxnId="{20BB57F9-3D8A-B64A-A697-BC625D83A1C3}">
      <dgm:prSet/>
      <dgm:spPr/>
      <dgm:t>
        <a:bodyPr/>
        <a:lstStyle/>
        <a:p>
          <a:endParaRPr lang="en-US"/>
        </a:p>
      </dgm:t>
    </dgm:pt>
    <dgm:pt modelId="{90ADD010-348F-9242-8C9E-677ECFD4567A}">
      <dgm:prSet phldrT="[Text]" custT="1"/>
      <dgm:spPr/>
      <dgm:t>
        <a:bodyPr/>
        <a:lstStyle/>
        <a:p>
          <a:r>
            <a:rPr lang="en-US" sz="2800" dirty="0"/>
            <a:t>Student Performance</a:t>
          </a:r>
        </a:p>
      </dgm:t>
    </dgm:pt>
    <dgm:pt modelId="{6682AC69-8A83-154A-AF7E-97AF64F5444C}" type="parTrans" cxnId="{C0482974-4B63-8F4A-B890-55A97D8E1995}">
      <dgm:prSet/>
      <dgm:spPr/>
      <dgm:t>
        <a:bodyPr/>
        <a:lstStyle/>
        <a:p>
          <a:endParaRPr lang="en-US"/>
        </a:p>
      </dgm:t>
    </dgm:pt>
    <dgm:pt modelId="{684C85C2-E169-5140-BAD3-2D1C81BEE824}" type="sibTrans" cxnId="{C0482974-4B63-8F4A-B890-55A97D8E1995}">
      <dgm:prSet/>
      <dgm:spPr/>
      <dgm:t>
        <a:bodyPr/>
        <a:lstStyle/>
        <a:p>
          <a:endParaRPr lang="en-US"/>
        </a:p>
      </dgm:t>
    </dgm:pt>
    <dgm:pt modelId="{BB9C386C-3AB7-C94B-A656-CD44B5A9ED7E}">
      <dgm:prSet phldrT="[Text]" custT="1"/>
      <dgm:spPr/>
      <dgm:t>
        <a:bodyPr/>
        <a:lstStyle/>
        <a:p>
          <a:r>
            <a:rPr lang="en-US" sz="2800" dirty="0"/>
            <a:t>Artifacts, Observations, Interviews</a:t>
          </a:r>
        </a:p>
      </dgm:t>
    </dgm:pt>
    <dgm:pt modelId="{DC3C4959-FED8-B74C-A260-A5D95B17940C}" type="parTrans" cxnId="{2C0421F1-E14B-7F4D-B44F-3C2024961728}">
      <dgm:prSet/>
      <dgm:spPr/>
      <dgm:t>
        <a:bodyPr/>
        <a:lstStyle/>
        <a:p>
          <a:endParaRPr lang="en-US"/>
        </a:p>
      </dgm:t>
    </dgm:pt>
    <dgm:pt modelId="{711A2FE6-4021-754F-988B-830126420513}" type="sibTrans" cxnId="{2C0421F1-E14B-7F4D-B44F-3C2024961728}">
      <dgm:prSet/>
      <dgm:spPr/>
      <dgm:t>
        <a:bodyPr/>
        <a:lstStyle/>
        <a:p>
          <a:endParaRPr lang="en-US"/>
        </a:p>
      </dgm:t>
    </dgm:pt>
    <dgm:pt modelId="{5DE4F6AD-E618-104C-8C74-0D4A2EBC6E19}">
      <dgm:prSet phldrT="[Text]" custT="1"/>
      <dgm:spPr/>
      <dgm:t>
        <a:bodyPr/>
        <a:lstStyle/>
        <a:p>
          <a:r>
            <a:rPr lang="en-US" sz="2800" dirty="0"/>
            <a:t>Stakeholder Feedback </a:t>
          </a:r>
        </a:p>
      </dgm:t>
    </dgm:pt>
    <dgm:pt modelId="{10C5C5D0-27B2-1148-A159-3112DE2FB8ED}" type="parTrans" cxnId="{803DB841-4F38-BF4A-A2FF-51C0D0081FA9}">
      <dgm:prSet/>
      <dgm:spPr/>
      <dgm:t>
        <a:bodyPr/>
        <a:lstStyle/>
        <a:p>
          <a:endParaRPr lang="en-US"/>
        </a:p>
      </dgm:t>
    </dgm:pt>
    <dgm:pt modelId="{43CFA753-0C26-BD43-AE39-AB02FD6CCF73}" type="sibTrans" cxnId="{803DB841-4F38-BF4A-A2FF-51C0D0081FA9}">
      <dgm:prSet/>
      <dgm:spPr/>
      <dgm:t>
        <a:bodyPr/>
        <a:lstStyle/>
        <a:p>
          <a:endParaRPr lang="en-US"/>
        </a:p>
      </dgm:t>
    </dgm:pt>
    <dgm:pt modelId="{CDDED606-4461-C84F-87D8-4AAAA9E17618}">
      <dgm:prSet custT="1"/>
      <dgm:spPr/>
      <dgm:t>
        <a:bodyPr/>
        <a:lstStyle/>
        <a:p>
          <a:r>
            <a:rPr lang="en-US" sz="3200" dirty="0"/>
            <a:t>School Improvement Plans</a:t>
          </a:r>
        </a:p>
      </dgm:t>
    </dgm:pt>
    <dgm:pt modelId="{587047DF-3208-FE47-A867-1A444258BE86}" type="parTrans" cxnId="{709634E6-C569-AE46-8D8B-E2A1AABBAAF8}">
      <dgm:prSet/>
      <dgm:spPr/>
      <dgm:t>
        <a:bodyPr/>
        <a:lstStyle/>
        <a:p>
          <a:endParaRPr lang="en-US"/>
        </a:p>
      </dgm:t>
    </dgm:pt>
    <dgm:pt modelId="{E6ECF81C-CF44-0C49-BEC4-435AEBFB53E9}" type="sibTrans" cxnId="{709634E6-C569-AE46-8D8B-E2A1AABBAAF8}">
      <dgm:prSet/>
      <dgm:spPr/>
      <dgm:t>
        <a:bodyPr/>
        <a:lstStyle/>
        <a:p>
          <a:endParaRPr lang="en-US"/>
        </a:p>
      </dgm:t>
    </dgm:pt>
    <dgm:pt modelId="{C8A7684F-505B-254C-88A4-C7B85C881014}" type="pres">
      <dgm:prSet presAssocID="{D0970636-4BDC-2B46-8B14-708C6FB34CAA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8B8385A9-F9D1-D74D-8C7A-08F7F89CADF6}" type="pres">
      <dgm:prSet presAssocID="{E59142E4-F79D-684E-BC68-ACBEF0D43DFA}" presName="centerShape" presStyleLbl="node0" presStyleIdx="0" presStyleCnt="1" custScaleX="305576" custScaleY="46495" custLinFactNeighborX="-1504" custLinFactNeighborY="-17417"/>
      <dgm:spPr/>
    </dgm:pt>
    <dgm:pt modelId="{F6307F0E-EC85-5D40-A1C3-34F9DD2241CF}" type="pres">
      <dgm:prSet presAssocID="{6682AC69-8A83-154A-AF7E-97AF64F5444C}" presName="parTrans" presStyleLbl="bgSibTrans2D1" presStyleIdx="0" presStyleCnt="4" custScaleX="90113" custScaleY="101426" custLinFactNeighborX="-10693" custLinFactNeighborY="5388"/>
      <dgm:spPr/>
    </dgm:pt>
    <dgm:pt modelId="{5E12DF4C-8EC4-2A4E-A433-A5FAE637E316}" type="pres">
      <dgm:prSet presAssocID="{90ADD010-348F-9242-8C9E-677ECFD4567A}" presName="node" presStyleLbl="node1" presStyleIdx="0" presStyleCnt="4" custScaleX="122034" custScaleY="81538" custRadScaleRad="143971" custRadScaleInc="62484">
        <dgm:presLayoutVars>
          <dgm:bulletEnabled val="1"/>
        </dgm:presLayoutVars>
      </dgm:prSet>
      <dgm:spPr/>
    </dgm:pt>
    <dgm:pt modelId="{6D6FCB82-D9BC-1042-9495-3130022B8A8B}" type="pres">
      <dgm:prSet presAssocID="{587047DF-3208-FE47-A867-1A444258BE86}" presName="parTrans" presStyleLbl="bgSibTrans2D1" presStyleIdx="1" presStyleCnt="4" custAng="10839251" custScaleX="59823" custScaleY="103362" custLinFactNeighborX="-732" custLinFactNeighborY="-36791"/>
      <dgm:spPr/>
    </dgm:pt>
    <dgm:pt modelId="{947CFF1E-F15B-0F49-B3E3-D30E9AC3504E}" type="pres">
      <dgm:prSet presAssocID="{CDDED606-4461-C84F-87D8-4AAAA9E17618}" presName="node" presStyleLbl="node1" presStyleIdx="1" presStyleCnt="4" custAng="0" custScaleX="246580" custScaleY="48181" custRadScaleRad="22117" custRadScaleInc="-330831">
        <dgm:presLayoutVars>
          <dgm:bulletEnabled val="1"/>
        </dgm:presLayoutVars>
      </dgm:prSet>
      <dgm:spPr/>
    </dgm:pt>
    <dgm:pt modelId="{E94E74E7-FB4D-A640-969E-E3681D5E37AA}" type="pres">
      <dgm:prSet presAssocID="{DC3C4959-FED8-B74C-A260-A5D95B17940C}" presName="parTrans" presStyleLbl="bgSibTrans2D1" presStyleIdx="2" presStyleCnt="4" custAng="21328530"/>
      <dgm:spPr/>
    </dgm:pt>
    <dgm:pt modelId="{2B988956-6F69-3D44-80B0-561334889AB5}" type="pres">
      <dgm:prSet presAssocID="{BB9C386C-3AB7-C94B-A656-CD44B5A9ED7E}" presName="node" presStyleLbl="node1" presStyleIdx="2" presStyleCnt="4" custScaleX="153853" custScaleY="74374" custRadScaleRad="99253" custRadScaleInc="-52877">
        <dgm:presLayoutVars>
          <dgm:bulletEnabled val="1"/>
        </dgm:presLayoutVars>
      </dgm:prSet>
      <dgm:spPr/>
    </dgm:pt>
    <dgm:pt modelId="{3CC653CA-0D8F-E242-AD40-3EAADBC8A183}" type="pres">
      <dgm:prSet presAssocID="{10C5C5D0-27B2-1148-A159-3112DE2FB8ED}" presName="parTrans" presStyleLbl="bgSibTrans2D1" presStyleIdx="3" presStyleCnt="4" custScaleX="94471" custScaleY="93156" custLinFactNeighborX="11662" custLinFactNeighborY="3228"/>
      <dgm:spPr/>
    </dgm:pt>
    <dgm:pt modelId="{4C74320C-9E45-934A-B9EC-D090BC8064BD}" type="pres">
      <dgm:prSet presAssocID="{5DE4F6AD-E618-104C-8C74-0D4A2EBC6E19}" presName="node" presStyleLbl="node1" presStyleIdx="3" presStyleCnt="4" custScaleX="112016" custScaleY="74141" custRadScaleRad="158438" custRadScaleInc="-51587">
        <dgm:presLayoutVars>
          <dgm:bulletEnabled val="1"/>
        </dgm:presLayoutVars>
      </dgm:prSet>
      <dgm:spPr/>
    </dgm:pt>
  </dgm:ptLst>
  <dgm:cxnLst>
    <dgm:cxn modelId="{534ECC08-C226-5B4B-B7AB-F5FF5F8A5C52}" type="presOf" srcId="{6682AC69-8A83-154A-AF7E-97AF64F5444C}" destId="{F6307F0E-EC85-5D40-A1C3-34F9DD2241CF}" srcOrd="0" destOrd="0" presId="urn:microsoft.com/office/officeart/2005/8/layout/radial4"/>
    <dgm:cxn modelId="{6055590A-D220-E64D-8A5F-F98E3061183F}" type="presOf" srcId="{BB9C386C-3AB7-C94B-A656-CD44B5A9ED7E}" destId="{2B988956-6F69-3D44-80B0-561334889AB5}" srcOrd="0" destOrd="0" presId="urn:microsoft.com/office/officeart/2005/8/layout/radial4"/>
    <dgm:cxn modelId="{AD578730-EEE6-4745-9212-7A00421159EF}" type="presOf" srcId="{E59142E4-F79D-684E-BC68-ACBEF0D43DFA}" destId="{8B8385A9-F9D1-D74D-8C7A-08F7F89CADF6}" srcOrd="0" destOrd="0" presId="urn:microsoft.com/office/officeart/2005/8/layout/radial4"/>
    <dgm:cxn modelId="{803DB841-4F38-BF4A-A2FF-51C0D0081FA9}" srcId="{E59142E4-F79D-684E-BC68-ACBEF0D43DFA}" destId="{5DE4F6AD-E618-104C-8C74-0D4A2EBC6E19}" srcOrd="3" destOrd="0" parTransId="{10C5C5D0-27B2-1148-A159-3112DE2FB8ED}" sibTransId="{43CFA753-0C26-BD43-AE39-AB02FD6CCF73}"/>
    <dgm:cxn modelId="{0584AC58-4E24-A140-8E93-2931961F29B9}" type="presOf" srcId="{D0970636-4BDC-2B46-8B14-708C6FB34CAA}" destId="{C8A7684F-505B-254C-88A4-C7B85C881014}" srcOrd="0" destOrd="0" presId="urn:microsoft.com/office/officeart/2005/8/layout/radial4"/>
    <dgm:cxn modelId="{C0482974-4B63-8F4A-B890-55A97D8E1995}" srcId="{E59142E4-F79D-684E-BC68-ACBEF0D43DFA}" destId="{90ADD010-348F-9242-8C9E-677ECFD4567A}" srcOrd="0" destOrd="0" parTransId="{6682AC69-8A83-154A-AF7E-97AF64F5444C}" sibTransId="{684C85C2-E169-5140-BAD3-2D1C81BEE824}"/>
    <dgm:cxn modelId="{A3C57582-EF49-0044-9482-E60AE1519144}" type="presOf" srcId="{CDDED606-4461-C84F-87D8-4AAAA9E17618}" destId="{947CFF1E-F15B-0F49-B3E3-D30E9AC3504E}" srcOrd="0" destOrd="0" presId="urn:microsoft.com/office/officeart/2005/8/layout/radial4"/>
    <dgm:cxn modelId="{0B9D9B9B-6575-AB47-B5AF-894AE88EFCB0}" type="presOf" srcId="{10C5C5D0-27B2-1148-A159-3112DE2FB8ED}" destId="{3CC653CA-0D8F-E242-AD40-3EAADBC8A183}" srcOrd="0" destOrd="0" presId="urn:microsoft.com/office/officeart/2005/8/layout/radial4"/>
    <dgm:cxn modelId="{8D5DF9AC-430C-1045-AF32-56F691155DC4}" type="presOf" srcId="{5DE4F6AD-E618-104C-8C74-0D4A2EBC6E19}" destId="{4C74320C-9E45-934A-B9EC-D090BC8064BD}" srcOrd="0" destOrd="0" presId="urn:microsoft.com/office/officeart/2005/8/layout/radial4"/>
    <dgm:cxn modelId="{E9A924B4-2E09-7D4B-9ED8-FB9B184106BC}" type="presOf" srcId="{90ADD010-348F-9242-8C9E-677ECFD4567A}" destId="{5E12DF4C-8EC4-2A4E-A433-A5FAE637E316}" srcOrd="0" destOrd="0" presId="urn:microsoft.com/office/officeart/2005/8/layout/radial4"/>
    <dgm:cxn modelId="{DB7382CA-A328-DC45-A7A0-0E650FC65D16}" type="presOf" srcId="{DC3C4959-FED8-B74C-A260-A5D95B17940C}" destId="{E94E74E7-FB4D-A640-969E-E3681D5E37AA}" srcOrd="0" destOrd="0" presId="urn:microsoft.com/office/officeart/2005/8/layout/radial4"/>
    <dgm:cxn modelId="{709634E6-C569-AE46-8D8B-E2A1AABBAAF8}" srcId="{E59142E4-F79D-684E-BC68-ACBEF0D43DFA}" destId="{CDDED606-4461-C84F-87D8-4AAAA9E17618}" srcOrd="1" destOrd="0" parTransId="{587047DF-3208-FE47-A867-1A444258BE86}" sibTransId="{E6ECF81C-CF44-0C49-BEC4-435AEBFB53E9}"/>
    <dgm:cxn modelId="{2C0421F1-E14B-7F4D-B44F-3C2024961728}" srcId="{E59142E4-F79D-684E-BC68-ACBEF0D43DFA}" destId="{BB9C386C-3AB7-C94B-A656-CD44B5A9ED7E}" srcOrd="2" destOrd="0" parTransId="{DC3C4959-FED8-B74C-A260-A5D95B17940C}" sibTransId="{711A2FE6-4021-754F-988B-830126420513}"/>
    <dgm:cxn modelId="{C5AE58F8-129E-F346-AA46-25E4CF3AAD18}" type="presOf" srcId="{587047DF-3208-FE47-A867-1A444258BE86}" destId="{6D6FCB82-D9BC-1042-9495-3130022B8A8B}" srcOrd="0" destOrd="0" presId="urn:microsoft.com/office/officeart/2005/8/layout/radial4"/>
    <dgm:cxn modelId="{20BB57F9-3D8A-B64A-A697-BC625D83A1C3}" srcId="{D0970636-4BDC-2B46-8B14-708C6FB34CAA}" destId="{E59142E4-F79D-684E-BC68-ACBEF0D43DFA}" srcOrd="0" destOrd="0" parTransId="{59DD6420-26CC-2C46-9B2C-98795B47A669}" sibTransId="{4ABFC784-B153-3F48-81F0-7F70DAB82DCB}"/>
    <dgm:cxn modelId="{96C51DA2-E6AB-7241-B3FD-699995BBDEAE}" type="presParOf" srcId="{C8A7684F-505B-254C-88A4-C7B85C881014}" destId="{8B8385A9-F9D1-D74D-8C7A-08F7F89CADF6}" srcOrd="0" destOrd="0" presId="urn:microsoft.com/office/officeart/2005/8/layout/radial4"/>
    <dgm:cxn modelId="{D7822897-A2F2-744C-A1A0-848272E196DC}" type="presParOf" srcId="{C8A7684F-505B-254C-88A4-C7B85C881014}" destId="{F6307F0E-EC85-5D40-A1C3-34F9DD2241CF}" srcOrd="1" destOrd="0" presId="urn:microsoft.com/office/officeart/2005/8/layout/radial4"/>
    <dgm:cxn modelId="{9010AFBD-FF3E-6941-80F6-69B2BABE96E3}" type="presParOf" srcId="{C8A7684F-505B-254C-88A4-C7B85C881014}" destId="{5E12DF4C-8EC4-2A4E-A433-A5FAE637E316}" srcOrd="2" destOrd="0" presId="urn:microsoft.com/office/officeart/2005/8/layout/radial4"/>
    <dgm:cxn modelId="{2508469D-8279-0C49-870F-9D92E3D4D84B}" type="presParOf" srcId="{C8A7684F-505B-254C-88A4-C7B85C881014}" destId="{6D6FCB82-D9BC-1042-9495-3130022B8A8B}" srcOrd="3" destOrd="0" presId="urn:microsoft.com/office/officeart/2005/8/layout/radial4"/>
    <dgm:cxn modelId="{8CB90DB4-720A-F54B-91F6-551B52D867C3}" type="presParOf" srcId="{C8A7684F-505B-254C-88A4-C7B85C881014}" destId="{947CFF1E-F15B-0F49-B3E3-D30E9AC3504E}" srcOrd="4" destOrd="0" presId="urn:microsoft.com/office/officeart/2005/8/layout/radial4"/>
    <dgm:cxn modelId="{97E2014C-D6ED-A04C-B4A7-40905C2BC0D3}" type="presParOf" srcId="{C8A7684F-505B-254C-88A4-C7B85C881014}" destId="{E94E74E7-FB4D-A640-969E-E3681D5E37AA}" srcOrd="5" destOrd="0" presId="urn:microsoft.com/office/officeart/2005/8/layout/radial4"/>
    <dgm:cxn modelId="{04D466DD-F747-4346-B75B-EDF8104C98DA}" type="presParOf" srcId="{C8A7684F-505B-254C-88A4-C7B85C881014}" destId="{2B988956-6F69-3D44-80B0-561334889AB5}" srcOrd="6" destOrd="0" presId="urn:microsoft.com/office/officeart/2005/8/layout/radial4"/>
    <dgm:cxn modelId="{4E7E3C3F-0F83-0245-BD3A-3D4C883777EE}" type="presParOf" srcId="{C8A7684F-505B-254C-88A4-C7B85C881014}" destId="{3CC653CA-0D8F-E242-AD40-3EAADBC8A183}" srcOrd="7" destOrd="0" presId="urn:microsoft.com/office/officeart/2005/8/layout/radial4"/>
    <dgm:cxn modelId="{BDE74BB5-863F-7F4F-BD48-13308A3094F1}" type="presParOf" srcId="{C8A7684F-505B-254C-88A4-C7B85C881014}" destId="{4C74320C-9E45-934A-B9EC-D090BC8064BD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8385A9-F9D1-D74D-8C7A-08F7F89CADF6}">
      <dsp:nvSpPr>
        <dsp:cNvPr id="0" name=""/>
        <dsp:cNvSpPr/>
      </dsp:nvSpPr>
      <dsp:spPr>
        <a:xfrm>
          <a:off x="838203" y="2182825"/>
          <a:ext cx="7018143" cy="106784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Self-Assessment</a:t>
          </a:r>
        </a:p>
      </dsp:txBody>
      <dsp:txXfrm>
        <a:off x="1865986" y="2339208"/>
        <a:ext cx="4962577" cy="755081"/>
      </dsp:txXfrm>
    </dsp:sp>
    <dsp:sp modelId="{F6307F0E-EC85-5D40-A1C3-34F9DD2241CF}">
      <dsp:nvSpPr>
        <dsp:cNvPr id="0" name=""/>
        <dsp:cNvSpPr/>
      </dsp:nvSpPr>
      <dsp:spPr>
        <a:xfrm rot="12714704">
          <a:off x="1007918" y="1184286"/>
          <a:ext cx="2190034" cy="66389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E12DF4C-8EC4-2A4E-A433-A5FAE637E316}">
      <dsp:nvSpPr>
        <dsp:cNvPr id="0" name=""/>
        <dsp:cNvSpPr/>
      </dsp:nvSpPr>
      <dsp:spPr>
        <a:xfrm>
          <a:off x="0" y="126998"/>
          <a:ext cx="2662609" cy="142323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Student Performance</a:t>
          </a:r>
        </a:p>
      </dsp:txBody>
      <dsp:txXfrm>
        <a:off x="41685" y="168683"/>
        <a:ext cx="2579239" cy="1339865"/>
      </dsp:txXfrm>
    </dsp:sp>
    <dsp:sp modelId="{6D6FCB82-D9BC-1042-9495-3130022B8A8B}">
      <dsp:nvSpPr>
        <dsp:cNvPr id="0" name=""/>
        <dsp:cNvSpPr/>
      </dsp:nvSpPr>
      <dsp:spPr>
        <a:xfrm rot="16197127">
          <a:off x="4062799" y="3213753"/>
          <a:ext cx="581104" cy="676563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47CFF1E-F15B-0F49-B3E3-D30E9AC3504E}">
      <dsp:nvSpPr>
        <dsp:cNvPr id="0" name=""/>
        <dsp:cNvSpPr/>
      </dsp:nvSpPr>
      <dsp:spPr>
        <a:xfrm>
          <a:off x="1676399" y="3858006"/>
          <a:ext cx="5380027" cy="84099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School Improvement Plans</a:t>
          </a:r>
        </a:p>
      </dsp:txBody>
      <dsp:txXfrm>
        <a:off x="1701031" y="3882638"/>
        <a:ext cx="5330763" cy="791729"/>
      </dsp:txXfrm>
    </dsp:sp>
    <dsp:sp modelId="{E94E74E7-FB4D-A640-969E-E3681D5E37AA}">
      <dsp:nvSpPr>
        <dsp:cNvPr id="0" name=""/>
        <dsp:cNvSpPr/>
      </dsp:nvSpPr>
      <dsp:spPr>
        <a:xfrm rot="16200000">
          <a:off x="3797934" y="1133609"/>
          <a:ext cx="1297440" cy="654557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988956-6F69-3D44-80B0-561334889AB5}">
      <dsp:nvSpPr>
        <dsp:cNvPr id="0" name=""/>
        <dsp:cNvSpPr/>
      </dsp:nvSpPr>
      <dsp:spPr>
        <a:xfrm>
          <a:off x="2819401" y="165095"/>
          <a:ext cx="3356854" cy="12981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Artifacts, Observations, Interviews</a:t>
          </a:r>
        </a:p>
      </dsp:txBody>
      <dsp:txXfrm>
        <a:off x="2857424" y="203118"/>
        <a:ext cx="3280808" cy="1222142"/>
      </dsp:txXfrm>
    </dsp:sp>
    <dsp:sp modelId="{3CC653CA-0D8F-E242-AD40-3EAADBC8A183}">
      <dsp:nvSpPr>
        <dsp:cNvPr id="0" name=""/>
        <dsp:cNvSpPr/>
      </dsp:nvSpPr>
      <dsp:spPr>
        <a:xfrm rot="19781810">
          <a:off x="5550413" y="1204285"/>
          <a:ext cx="2388198" cy="60975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tint val="60000"/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74320C-9E45-934A-B9EC-D090BC8064BD}">
      <dsp:nvSpPr>
        <dsp:cNvPr id="0" name=""/>
        <dsp:cNvSpPr/>
      </dsp:nvSpPr>
      <dsp:spPr>
        <a:xfrm>
          <a:off x="6318969" y="203199"/>
          <a:ext cx="2444030" cy="12941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satMod val="160000"/>
              </a:schemeClr>
            </a:gs>
            <a:gs pos="46000">
              <a:schemeClr val="accent1">
                <a:hueOff val="0"/>
                <a:satOff val="0"/>
                <a:lumOff val="0"/>
                <a:alphaOff val="0"/>
                <a:tint val="86000"/>
                <a:satMod val="16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  <a:ln>
          <a:noFill/>
        </a:ln>
        <a:effectLst>
          <a:outerShdw blurRad="50800" dist="38100" dir="14700000" algn="t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Stakeholder Feedback </a:t>
          </a:r>
        </a:p>
      </dsp:txBody>
      <dsp:txXfrm>
        <a:off x="6356873" y="241103"/>
        <a:ext cx="2368222" cy="12183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00FC8-5211-404A-88E9-283A96D179FB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35948-4EE8-6E4A-9310-7D4C63FC0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7122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C8E4D-8F76-3B46-9449-5F5443C2243B}" type="datetimeFigureOut">
              <a:rPr lang="en-US" smtClean="0"/>
              <a:t>1/31/22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99B8EB-7C58-A04F-8858-27A1405BA5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2823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baseline="0" dirty="0"/>
              <a:t>We will be using the </a:t>
            </a:r>
            <a:r>
              <a:rPr lang="en-US" i="1" baseline="0" dirty="0"/>
              <a:t>Self-Assessment Guide for PK-12 Schools </a:t>
            </a:r>
            <a:r>
              <a:rPr lang="en-US" i="0" baseline="0" dirty="0"/>
              <a:t>which contains</a:t>
            </a:r>
            <a:r>
              <a:rPr lang="en-US" i="1" baseline="0" dirty="0"/>
              <a:t> </a:t>
            </a:r>
            <a:r>
              <a:rPr lang="en-US" i="0" baseline="0" dirty="0"/>
              <a:t>the ICAA Assurances and the ICAA Standards organized into 4 Domains:  Cultural Context Domain, Leadership Capacity Domain, Learning Capacity Domain</a:t>
            </a:r>
            <a:r>
              <a:rPr lang="en-US" i="1" baseline="0" dirty="0"/>
              <a:t>, </a:t>
            </a:r>
            <a:r>
              <a:rPr lang="en-US" i="0" baseline="0" dirty="0"/>
              <a:t>and the Resource Capacity Domain</a:t>
            </a:r>
            <a:r>
              <a:rPr lang="en-US" i="1" baseline="0" dirty="0"/>
              <a:t>.</a:t>
            </a:r>
            <a:r>
              <a:rPr lang="en-US" i="0" baseline="0" dirty="0"/>
              <a:t>  </a:t>
            </a:r>
          </a:p>
          <a:p>
            <a:endParaRPr lang="en-US" i="1" baseline="0" dirty="0"/>
          </a:p>
          <a:p>
            <a:endParaRPr lang="en-US" i="0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736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Assign the following Standards from copies of pages of the Self-Assessment Guide previously handed out.</a:t>
            </a:r>
          </a:p>
          <a:p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Leadership Capacity Domain Standard 1.6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Learning Capacity Domain Standard 2.6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r>
              <a:rPr lang="en-US" dirty="0"/>
              <a:t>Resource Capacity Domain Standard 3.8</a:t>
            </a:r>
          </a:p>
          <a:p>
            <a:pPr marL="228600" indent="-228600">
              <a:buAutoNum type="arabicPeriod"/>
            </a:pPr>
            <a:endParaRPr lang="en-US" dirty="0"/>
          </a:p>
          <a:p>
            <a:pPr marL="228600" indent="-228600"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488D06-3984-456C-B641-5F7ADD8A127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11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Self-Assessment:  Most vital part of the Internal Review Process</a:t>
            </a:r>
          </a:p>
          <a:p>
            <a:endParaRPr lang="en-US" dirty="0"/>
          </a:p>
          <a:p>
            <a:r>
              <a:rPr lang="en-US" dirty="0"/>
              <a:t>Critical that it be done well – that it be comprehensive, accurate, and fully supported by evidence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15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515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7521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1. Diagnostic questions guide the school to evaluate each standard and provide direction in steps the school can take to improve its performance related to the Standard</a:t>
            </a:r>
          </a:p>
          <a:p>
            <a:endParaRPr lang="en-US" dirty="0"/>
          </a:p>
          <a:p>
            <a:r>
              <a:rPr lang="en-US" dirty="0"/>
              <a:t>2. The Standards Diagnostic instrument used by the External Review team is a mirror of the Self-Assessment Guide completed by the school.  However, the ER team Standards Diagnostic will actually score the school’s performance on each Standard on a scale of 0 – 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617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  What evidences would you collect related to this question? (Ask for each available choice.)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5721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Ask:  What evidences would you collect related to this question? (Ask for each available choice.)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830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Say:  Let’s say, for example, that you collected evidence that led you to answer this question with “Somewhat effectively.”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Ask:  What changes to your processes that would produce evidence to allow you to answer this question with “Effectively?”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99B8EB-7C58-A04F-8858-27A1405BA5D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8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4588" y="685800"/>
            <a:ext cx="3411537" cy="255746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baseline="0" dirty="0"/>
              <a:t>We’ve talked a lot about evidence today.</a:t>
            </a:r>
          </a:p>
          <a:p>
            <a:pPr marL="0" indent="0">
              <a:buNone/>
            </a:pPr>
            <a:r>
              <a:rPr lang="en-US" b="1" baseline="0" dirty="0"/>
              <a:t>A challenge teams face as they do the work of reviewing and evaluating indicators is maintaining objectivity and consistency in interpreting evidence.</a:t>
            </a:r>
          </a:p>
          <a:p>
            <a:pPr marL="0" indent="0">
              <a:buNone/>
            </a:pPr>
            <a:endParaRPr lang="en-US" b="1" baseline="0" dirty="0"/>
          </a:p>
          <a:p>
            <a:pPr marL="0" indent="0">
              <a:buNone/>
            </a:pPr>
            <a:r>
              <a:rPr lang="en-US" b="0" baseline="0" dirty="0"/>
              <a:t>Too often team members interpret the evidentiary data through different perspectives and reach different conclusions. Just because you have the evidence and reach a particular conclusion based on that evidence does not mean that others who view the evidence will conclude the same thing.</a:t>
            </a:r>
          </a:p>
          <a:p>
            <a:pPr marL="0" indent="0">
              <a:buNone/>
            </a:pPr>
            <a:endParaRPr lang="en-US" b="0" baseline="0" dirty="0"/>
          </a:p>
          <a:p>
            <a:pPr marL="0" indent="0">
              <a:buNone/>
            </a:pPr>
            <a:r>
              <a:rPr lang="en-US" b="1" baseline="0" dirty="0"/>
              <a:t>Ask:  What can teams do to help ensure objectivity and consistency in interpreting and applying evidence?</a:t>
            </a:r>
          </a:p>
          <a:p>
            <a:pPr marL="0" indent="0">
              <a:buNone/>
            </a:pPr>
            <a:endParaRPr lang="en-US" b="1" baseline="0" dirty="0"/>
          </a:p>
          <a:p>
            <a:pPr marL="228600" indent="-228600">
              <a:buAutoNum type="arabicPeriod"/>
            </a:pPr>
            <a:r>
              <a:rPr lang="en-US" b="0" baseline="0" dirty="0"/>
              <a:t>Don’t form conclusions about the school’s performance until evidence has been collected and reviewed</a:t>
            </a:r>
          </a:p>
          <a:p>
            <a:pPr marL="228600" indent="-228600">
              <a:buAutoNum type="arabicPeriod"/>
            </a:pPr>
            <a:r>
              <a:rPr lang="en-US" b="0" baseline="0" dirty="0"/>
              <a:t>Engage in deep dialogue and discussion about the evidence and different conclusions reached</a:t>
            </a:r>
          </a:p>
          <a:p>
            <a:pPr marL="228600" indent="-228600">
              <a:buAutoNum type="arabicPeriod"/>
            </a:pPr>
            <a:r>
              <a:rPr lang="en-US" b="0" baseline="0" dirty="0"/>
              <a:t>Triangulate the evidence – e.g. one indicator requires you monitor and adjust instruction.  Let’s say you have a policy requiring teachers to provide direct feedback on missed test items.  One committee member believes that supports a rating of level 3, another believe that support a rating of level 2.  What do you do?  Triangulate with parent survey results, student performance data (longitudinal), examination of teacher practices (teachers may not follow policy)</a:t>
            </a:r>
          </a:p>
          <a:p>
            <a:pPr marL="228600" indent="-228600">
              <a:buAutoNum type="arabicPeriod"/>
            </a:pPr>
            <a:endParaRPr lang="en-US" b="0" baseline="0" dirty="0"/>
          </a:p>
          <a:p>
            <a:pPr marL="0" indent="0">
              <a:buNone/>
            </a:pPr>
            <a:r>
              <a:rPr lang="en-US" b="1" baseline="0" dirty="0"/>
              <a:t>Ask:  What do you do if team members answering the question above on Standard 1.6 interpreted the evidence differently and desired to check a different answer?  (collect additional evidence)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FFEA93-C50B-478D-B491-664761D9210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72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65469-8C85-3D47-82E3-AB64180191CB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9785FD-027E-A245-B7A9-458A928B9E67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413A4-C3D7-EB48-B787-8A3CD991C79B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FCA8E-F171-6042-B470-84033C57788E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C78E8-8622-894B-B706-3898C8B215D2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3AD91-506B-9040-9193-DC461B25D692}" type="datetime1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A8A6B-8C12-4A41-8041-F0EA4BDC8067}" type="datetime1">
              <a:rPr lang="en-US" smtClean="0"/>
              <a:t>1/31/22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81E2D-5F85-FD41-8E5B-D7198DDA1F0D}" type="datetime1">
              <a:rPr lang="en-US" smtClean="0"/>
              <a:t>1/31/22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F13A7E-50FA-9D42-A115-E2777B6A482C}" type="datetime1">
              <a:rPr lang="en-US" smtClean="0"/>
              <a:t>1/31/22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D5C-F980-624D-8006-D55B37CA630E}" type="datetime1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A7A8BB-080B-174B-B886-2752A429A719}" type="datetime1">
              <a:rPr lang="en-US" smtClean="0"/>
              <a:t>1/31/22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26A63-7901-224B-950F-5C0AAB1C9856}" type="datetime1">
              <a:rPr lang="en-US" smtClean="0"/>
              <a:t>1/31/22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4523-34EF-445F-9FA4-194349D0FAC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image" Target="../media/image3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1587" y="5324058"/>
            <a:ext cx="9160500" cy="1610142"/>
            <a:chOff x="1587" y="4740829"/>
            <a:chExt cx="9160500" cy="2193371"/>
          </a:xfrm>
        </p:grpSpPr>
        <p:pic>
          <p:nvPicPr>
            <p:cNvPr id="5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6282"/>
            <a:stretch>
              <a:fillRect/>
            </a:stretch>
          </p:blipFill>
          <p:spPr bwMode="auto">
            <a:xfrm>
              <a:off x="1587" y="4740873"/>
              <a:ext cx="6856413" cy="2193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6282"/>
            <a:stretch>
              <a:fillRect/>
            </a:stretch>
          </p:blipFill>
          <p:spPr bwMode="auto">
            <a:xfrm>
              <a:off x="6019800" y="4740829"/>
              <a:ext cx="3142287" cy="2193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TextBox 8"/>
          <p:cNvSpPr txBox="1"/>
          <p:nvPr/>
        </p:nvSpPr>
        <p:spPr>
          <a:xfrm>
            <a:off x="457200" y="2667000"/>
            <a:ext cx="8458200" cy="2800767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C00000"/>
                </a:solidFill>
              </a:rPr>
              <a:t>Structure </a:t>
            </a:r>
            <a:r>
              <a:rPr lang="en-US" sz="4400" b="1">
                <a:solidFill>
                  <a:srgbClr val="C00000"/>
                </a:solidFill>
              </a:rPr>
              <a:t>of the Self-Assessment</a:t>
            </a:r>
            <a:endParaRPr lang="en-US" sz="4400" b="1" dirty="0">
              <a:solidFill>
                <a:srgbClr val="C00000"/>
              </a:solidFill>
            </a:endParaRP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and</a:t>
            </a:r>
          </a:p>
          <a:p>
            <a:pPr algn="ctr"/>
            <a:r>
              <a:rPr lang="en-US" sz="4400" b="1" dirty="0">
                <a:solidFill>
                  <a:srgbClr val="C00000"/>
                </a:solidFill>
              </a:rPr>
              <a:t>ER Team Standards Diagnostic</a:t>
            </a:r>
          </a:p>
          <a:p>
            <a:pPr algn="ctr"/>
            <a:endParaRPr lang="en-US" sz="44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09800" y="84892"/>
            <a:ext cx="69342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Arial Rounded MT Bold" pitchFamily="34" charset="0"/>
              </a:rPr>
              <a:t>International Christian Accreditation Association</a:t>
            </a:r>
          </a:p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" y="120110"/>
            <a:ext cx="1079962" cy="2013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87" y="6324600"/>
            <a:ext cx="9160500" cy="609600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228600"/>
            <a:ext cx="542405" cy="1011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2"/>
          <p:cNvSpPr txBox="1">
            <a:spLocks/>
          </p:cNvSpPr>
          <p:nvPr/>
        </p:nvSpPr>
        <p:spPr>
          <a:xfrm>
            <a:off x="228600" y="228600"/>
            <a:ext cx="8229600" cy="12192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0"/>
              </a:spcBef>
              <a:defRPr/>
            </a:pPr>
            <a:r>
              <a:rPr lang="en-US" sz="4000" b="1" dirty="0">
                <a:cs typeface="Arial" charset="0"/>
              </a:rPr>
              <a:t>GROUP ACTIVITY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3"/>
          <p:cNvSpPr txBox="1">
            <a:spLocks/>
          </p:cNvSpPr>
          <p:nvPr/>
        </p:nvSpPr>
        <p:spPr>
          <a:xfrm>
            <a:off x="399087" y="1371600"/>
            <a:ext cx="8449118" cy="4953000"/>
          </a:xfrm>
          <a:prstGeom prst="rect">
            <a:avLst/>
          </a:prstGeom>
        </p:spPr>
        <p:txBody>
          <a:bodyPr/>
          <a:lstStyle/>
          <a:p>
            <a:pPr marL="609600" lvl="0" indent="-609600">
              <a:spcBef>
                <a:spcPct val="20000"/>
              </a:spcBef>
              <a:defRPr/>
            </a:pPr>
            <a:r>
              <a:rPr lang="en-US" sz="2800" dirty="0"/>
              <a:t>Read the Standard assigned to you and the diagnostic questions related to it.</a:t>
            </a:r>
          </a:p>
          <a:p>
            <a:pPr marL="609600" lvl="0" indent="-609600">
              <a:spcBef>
                <a:spcPct val="20000"/>
              </a:spcBef>
              <a:defRPr/>
            </a:pPr>
            <a:endParaRPr lang="en-US" sz="1200" dirty="0"/>
          </a:p>
          <a:p>
            <a:pPr marL="609600" lvl="0" indent="-609600">
              <a:spcBef>
                <a:spcPct val="20000"/>
              </a:spcBef>
              <a:defRPr/>
            </a:pPr>
            <a:r>
              <a:rPr lang="en-US" sz="2800" dirty="0"/>
              <a:t>Discuss and answer the following questions:</a:t>
            </a:r>
          </a:p>
          <a:p>
            <a:pPr marL="609600" lvl="0" indent="-609600">
              <a:spcBef>
                <a:spcPct val="20000"/>
              </a:spcBef>
              <a:buAutoNum type="arabicPeriod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What evidences would you want to collect to determine the answer to each question?</a:t>
            </a:r>
          </a:p>
          <a:p>
            <a:pPr marL="609600" lvl="0" indent="-609600">
              <a:spcBef>
                <a:spcPct val="20000"/>
              </a:spcBef>
              <a:buAutoNum type="arabicPeriod"/>
              <a:defRPr/>
            </a:pPr>
            <a:r>
              <a:rPr lang="en-US" sz="2800" dirty="0"/>
              <a:t>What changes in practices/processes would you make to improve the school’s performance on that question?</a:t>
            </a:r>
          </a:p>
          <a:p>
            <a:pPr marL="609600" lvl="0" indent="-609600">
              <a:spcBef>
                <a:spcPct val="20000"/>
              </a:spcBef>
              <a:buAutoNum type="arabicPeriod"/>
              <a:defRPr/>
            </a:pPr>
            <a:r>
              <a:rPr lang="en-US" sz="2800" dirty="0"/>
              <a:t> What evidence would you collect that would support the new answer?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641621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6500" y="6172200"/>
            <a:ext cx="9160500" cy="722744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0" y="228600"/>
            <a:ext cx="466205" cy="86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14629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BF311A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Internal Review Flow Chart</a:t>
            </a:r>
            <a:endParaRPr lang="en-US" sz="4000" b="1" dirty="0">
              <a:solidFill>
                <a:srgbClr val="BF311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640569843"/>
              </p:ext>
            </p:extLst>
          </p:nvPr>
        </p:nvGraphicFramePr>
        <p:xfrm>
          <a:off x="228600" y="1397000"/>
          <a:ext cx="8763000" cy="469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81044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6500" y="6119732"/>
            <a:ext cx="9160500" cy="775212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466205" y="2311191"/>
            <a:ext cx="838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BF311A"/>
              </a:buClr>
              <a:buSzPct val="50000"/>
              <a:defRPr/>
            </a:pPr>
            <a:r>
              <a:rPr lang="en-US" sz="3600" dirty="0"/>
              <a:t>A core set of factors that contribute to school quality and achievement of desired results</a:t>
            </a:r>
          </a:p>
          <a:p>
            <a:pPr>
              <a:buClr>
                <a:srgbClr val="BF311A"/>
              </a:buClr>
              <a:buSzPct val="50000"/>
              <a:defRPr/>
            </a:pPr>
            <a:endParaRPr lang="en-US" sz="3600" dirty="0"/>
          </a:p>
          <a:p>
            <a:pPr>
              <a:buClr>
                <a:srgbClr val="BF311A"/>
              </a:buClr>
              <a:buSzPct val="50000"/>
              <a:defRPr/>
            </a:pPr>
            <a:r>
              <a:rPr lang="en-US" sz="3600" dirty="0"/>
              <a:t>Evidence-based and Data-driven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28600"/>
            <a:ext cx="7848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BF311A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Self-Assessment</a:t>
            </a:r>
            <a:endParaRPr lang="en-US" sz="4000" b="1" dirty="0">
              <a:solidFill>
                <a:srgbClr val="BF311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892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6500" y="5644789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1447800"/>
            <a:ext cx="8382000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r>
              <a:rPr lang="en-US" sz="3600" dirty="0"/>
              <a:t>Initially completed at Candidate status</a:t>
            </a:r>
          </a:p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r>
              <a:rPr lang="en-US" sz="3600" dirty="0"/>
              <a:t>Last step before hosting an External Review Visit</a:t>
            </a:r>
          </a:p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r>
              <a:rPr lang="en-US" sz="3600" dirty="0"/>
              <a:t>Required of accredited schools every 5 years</a:t>
            </a:r>
          </a:p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r>
              <a:rPr lang="en-US" sz="3600" dirty="0"/>
              <a:t>Self-Assessment is the task that anchors all components of the Internal Review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4629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BF311A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Self-Assessment</a:t>
            </a:r>
            <a:endParaRPr lang="en-US" sz="4000" b="1" dirty="0">
              <a:solidFill>
                <a:srgbClr val="BF311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02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-16500" y="5644789"/>
            <a:ext cx="9160500" cy="1250155"/>
            <a:chOff x="1587" y="4740829"/>
            <a:chExt cx="9160500" cy="1250155"/>
          </a:xfrm>
        </p:grpSpPr>
        <p:pic>
          <p:nvPicPr>
            <p:cNvPr id="3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4" name="Picture 6"/>
            <p:cNvPicPr>
              <a:picLocks noChangeAspect="1" noChangeArrowheads="1"/>
            </p:cNvPicPr>
            <p:nvPr/>
          </p:nvPicPr>
          <p:blipFill>
            <a:blip r:embed="rId3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228600"/>
            <a:ext cx="69480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381000" y="1447800"/>
            <a:ext cx="83820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r>
              <a:rPr lang="en-US" sz="3600" dirty="0"/>
              <a:t>Consists of a series diagnostic questions based on Standards organized into the 4 Domains</a:t>
            </a:r>
          </a:p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r>
              <a:rPr lang="en-US" sz="3600" dirty="0"/>
              <a:t>Generally two to six diagnostic questions unpack each Standard</a:t>
            </a:r>
          </a:p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r>
              <a:rPr lang="en-US" sz="3600" dirty="0"/>
              <a:t>Standards Diagnostic used by ER team mirrors the Self-Assessment Guide</a:t>
            </a:r>
          </a:p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endParaRPr lang="en-US" sz="3600" dirty="0"/>
          </a:p>
          <a:p>
            <a:pPr marL="571500" indent="-571500">
              <a:spcAft>
                <a:spcPts val="600"/>
              </a:spcAft>
              <a:buClr>
                <a:srgbClr val="BF311A"/>
              </a:buClr>
              <a:buSzPct val="50000"/>
              <a:buFont typeface="Arial"/>
              <a:buChar char="•"/>
              <a:defRPr/>
            </a:pP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14629" y="228600"/>
            <a:ext cx="746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BF311A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The Self-Assessment</a:t>
            </a:r>
            <a:endParaRPr lang="en-US" sz="4000" b="1" dirty="0">
              <a:solidFill>
                <a:srgbClr val="BF311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99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905000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3200" dirty="0"/>
              <a:t>If the institution has a supervision and evaluation process, select all the confirmed characteristics that apply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3200" dirty="0"/>
              <a:t>     Written and published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3200" dirty="0"/>
              <a:t>     Includes clear explanations of the process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3200" dirty="0"/>
              <a:t>     Includes specific criteria for effective performance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3200" dirty="0"/>
              <a:t>     Includes models of effective performance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3200" dirty="0"/>
              <a:t>     Includes clear explanations of how results are used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3200" dirty="0"/>
              <a:t>     None of these were found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endParaRPr lang="en-US" sz="3200" dirty="0"/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628" y="228600"/>
            <a:ext cx="8900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BF311A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1.6 Leaders implement staff supervision and evaluation processes to improve professional practice and organizational effectiveness</a:t>
            </a:r>
            <a:endParaRPr lang="en-US" sz="2800" b="1" dirty="0">
              <a:solidFill>
                <a:srgbClr val="BF311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4CBAFF9-A3E0-774B-9853-894EC210C028}"/>
              </a:ext>
            </a:extLst>
          </p:cNvPr>
          <p:cNvSpPr/>
          <p:nvPr/>
        </p:nvSpPr>
        <p:spPr>
          <a:xfrm>
            <a:off x="152400" y="3523095"/>
            <a:ext cx="304800" cy="381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Frame 9">
            <a:extLst>
              <a:ext uri="{FF2B5EF4-FFF2-40B4-BE49-F238E27FC236}">
                <a16:creationId xmlns:a16="http://schemas.microsoft.com/office/drawing/2014/main" id="{B1251F1C-90D3-894E-A27A-FCA0713C2795}"/>
              </a:ext>
            </a:extLst>
          </p:cNvPr>
          <p:cNvSpPr/>
          <p:nvPr/>
        </p:nvSpPr>
        <p:spPr>
          <a:xfrm>
            <a:off x="152400" y="4110177"/>
            <a:ext cx="304800" cy="381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084B7DCA-24BA-694F-8375-5C8E7A7998BB}"/>
              </a:ext>
            </a:extLst>
          </p:cNvPr>
          <p:cNvSpPr/>
          <p:nvPr/>
        </p:nvSpPr>
        <p:spPr>
          <a:xfrm>
            <a:off x="152400" y="4607154"/>
            <a:ext cx="304800" cy="381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A1EB8C71-BBD2-B943-95D2-1440F9C787C6}"/>
              </a:ext>
            </a:extLst>
          </p:cNvPr>
          <p:cNvSpPr/>
          <p:nvPr/>
        </p:nvSpPr>
        <p:spPr>
          <a:xfrm>
            <a:off x="152400" y="5180158"/>
            <a:ext cx="304800" cy="381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Frame 12">
            <a:extLst>
              <a:ext uri="{FF2B5EF4-FFF2-40B4-BE49-F238E27FC236}">
                <a16:creationId xmlns:a16="http://schemas.microsoft.com/office/drawing/2014/main" id="{DFD06C8E-952B-7A49-817F-0BF735411142}"/>
              </a:ext>
            </a:extLst>
          </p:cNvPr>
          <p:cNvSpPr/>
          <p:nvPr/>
        </p:nvSpPr>
        <p:spPr>
          <a:xfrm>
            <a:off x="152400" y="5767240"/>
            <a:ext cx="304800" cy="381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Frame 13">
            <a:extLst>
              <a:ext uri="{FF2B5EF4-FFF2-40B4-BE49-F238E27FC236}">
                <a16:creationId xmlns:a16="http://schemas.microsoft.com/office/drawing/2014/main" id="{B81B0174-1555-B044-9FF9-31B05561BF61}"/>
              </a:ext>
            </a:extLst>
          </p:cNvPr>
          <p:cNvSpPr/>
          <p:nvPr/>
        </p:nvSpPr>
        <p:spPr>
          <a:xfrm>
            <a:off x="152400" y="6293942"/>
            <a:ext cx="304800" cy="381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3493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905000"/>
            <a:ext cx="9144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If the institution has a supervision and evaluation process, select all the confirmed characteristics that apply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Systematically implemented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Implemented with fidelity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Implemented by knowledgeable and highly-skilled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evaluators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Includes mechanisms for ongoing feedback and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monitoring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None of these were found</a:t>
            </a:r>
            <a:endParaRPr lang="en-US" sz="3200" dirty="0"/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628" y="228600"/>
            <a:ext cx="8900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BF311A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1.6 Leaders implement staff supervision and evaluation processes to improve professional practice and organizational effectiveness</a:t>
            </a:r>
            <a:endParaRPr lang="en-US" sz="2800" b="1" dirty="0">
              <a:solidFill>
                <a:srgbClr val="BF311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4CBAFF9-A3E0-774B-9853-894EC210C028}"/>
              </a:ext>
            </a:extLst>
          </p:cNvPr>
          <p:cNvSpPr/>
          <p:nvPr/>
        </p:nvSpPr>
        <p:spPr>
          <a:xfrm>
            <a:off x="152400" y="2872504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id="{416A810C-EC37-3B4E-B734-137098876B65}"/>
              </a:ext>
            </a:extLst>
          </p:cNvPr>
          <p:cNvSpPr/>
          <p:nvPr/>
        </p:nvSpPr>
        <p:spPr>
          <a:xfrm>
            <a:off x="152400" y="3416177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id="{FBE54A59-7FCC-7E4B-A742-D0DD23B3EE2B}"/>
              </a:ext>
            </a:extLst>
          </p:cNvPr>
          <p:cNvSpPr/>
          <p:nvPr/>
        </p:nvSpPr>
        <p:spPr>
          <a:xfrm>
            <a:off x="152400" y="3959850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10FDE384-8C8C-B54F-8996-F77B648BD2F8}"/>
              </a:ext>
            </a:extLst>
          </p:cNvPr>
          <p:cNvSpPr/>
          <p:nvPr/>
        </p:nvSpPr>
        <p:spPr>
          <a:xfrm>
            <a:off x="152400" y="4915435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Frame 18">
            <a:extLst>
              <a:ext uri="{FF2B5EF4-FFF2-40B4-BE49-F238E27FC236}">
                <a16:creationId xmlns:a16="http://schemas.microsoft.com/office/drawing/2014/main" id="{55D19978-7D27-0346-85F3-A317A9AC0BE8}"/>
              </a:ext>
            </a:extLst>
          </p:cNvPr>
          <p:cNvSpPr/>
          <p:nvPr/>
        </p:nvSpPr>
        <p:spPr>
          <a:xfrm>
            <a:off x="152400" y="5867400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82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905000"/>
            <a:ext cx="9144000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Select the descriptor that best describes how effectively the institution uses results from supervision and evaluation to positively impact professional practice and learner performance.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Exceptionally effectively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Effectively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Somewhat effectively</a:t>
            </a:r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r>
              <a:rPr lang="en-US" sz="2800" dirty="0"/>
              <a:t>       Not effectively</a:t>
            </a:r>
            <a:endParaRPr lang="en-US" sz="3200" dirty="0"/>
          </a:p>
          <a:p>
            <a:pPr>
              <a:spcAft>
                <a:spcPts val="600"/>
              </a:spcAft>
              <a:buClr>
                <a:srgbClr val="BF311A"/>
              </a:buClr>
              <a:buSzPct val="50000"/>
              <a:defRPr/>
            </a:pP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14628" y="228600"/>
            <a:ext cx="890077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BF311A"/>
                </a:solidFill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</a:rPr>
              <a:t>1.6 Leaders implement staff supervision and evaluation processes to improve professional practice and organizational effectiveness</a:t>
            </a:r>
            <a:endParaRPr lang="en-US" sz="2800" b="1" dirty="0">
              <a:solidFill>
                <a:srgbClr val="BF311A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64523-34EF-445F-9FA4-194349D0FAC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Frame 8">
            <a:extLst>
              <a:ext uri="{FF2B5EF4-FFF2-40B4-BE49-F238E27FC236}">
                <a16:creationId xmlns:a16="http://schemas.microsoft.com/office/drawing/2014/main" id="{04CBAFF9-A3E0-774B-9853-894EC210C028}"/>
              </a:ext>
            </a:extLst>
          </p:cNvPr>
          <p:cNvSpPr/>
          <p:nvPr/>
        </p:nvSpPr>
        <p:spPr>
          <a:xfrm>
            <a:off x="152400" y="5255250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ame 15">
            <a:extLst>
              <a:ext uri="{FF2B5EF4-FFF2-40B4-BE49-F238E27FC236}">
                <a16:creationId xmlns:a16="http://schemas.microsoft.com/office/drawing/2014/main" id="{416A810C-EC37-3B4E-B734-137098876B65}"/>
              </a:ext>
            </a:extLst>
          </p:cNvPr>
          <p:cNvSpPr/>
          <p:nvPr/>
        </p:nvSpPr>
        <p:spPr>
          <a:xfrm>
            <a:off x="152400" y="4283526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rame 16">
            <a:extLst>
              <a:ext uri="{FF2B5EF4-FFF2-40B4-BE49-F238E27FC236}">
                <a16:creationId xmlns:a16="http://schemas.microsoft.com/office/drawing/2014/main" id="{FBE54A59-7FCC-7E4B-A742-D0DD23B3EE2B}"/>
              </a:ext>
            </a:extLst>
          </p:cNvPr>
          <p:cNvSpPr/>
          <p:nvPr/>
        </p:nvSpPr>
        <p:spPr>
          <a:xfrm>
            <a:off x="152400" y="3785401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Frame 17">
            <a:extLst>
              <a:ext uri="{FF2B5EF4-FFF2-40B4-BE49-F238E27FC236}">
                <a16:creationId xmlns:a16="http://schemas.microsoft.com/office/drawing/2014/main" id="{10FDE384-8C8C-B54F-8996-F77B648BD2F8}"/>
              </a:ext>
            </a:extLst>
          </p:cNvPr>
          <p:cNvSpPr/>
          <p:nvPr/>
        </p:nvSpPr>
        <p:spPr>
          <a:xfrm>
            <a:off x="152400" y="4781652"/>
            <a:ext cx="304800" cy="327896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254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169333"/>
            <a:ext cx="7086600" cy="10668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>
                <a:solidFill>
                  <a:srgbClr val="BF311A"/>
                </a:solidFill>
              </a:rPr>
              <a:t>Interpretation of the Evidence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524000"/>
            <a:ext cx="2326613" cy="2746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3400"/>
            <a:ext cx="3200400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000" y="4343400"/>
            <a:ext cx="4342356" cy="165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79288"/>
            <a:ext cx="3807919" cy="15687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3399761"/>
            <a:ext cx="3733800" cy="55399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>
                <a:solidFill>
                  <a:schemeClr val="bg1"/>
                </a:solidFill>
                <a:latin typeface="Arial Black"/>
                <a:cs typeface="Arial Black"/>
              </a:rPr>
              <a:t>GODISNOWHERE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05800" y="228600"/>
            <a:ext cx="542405" cy="1011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-16500" y="6248400"/>
            <a:ext cx="9160500" cy="646544"/>
            <a:chOff x="1587" y="4740829"/>
            <a:chExt cx="9160500" cy="1250155"/>
          </a:xfrm>
        </p:grpSpPr>
        <p:pic>
          <p:nvPicPr>
            <p:cNvPr id="11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 l="21896" t="71259" r="21896" b="15939"/>
            <a:stretch>
              <a:fillRect/>
            </a:stretch>
          </p:blipFill>
          <p:spPr bwMode="auto">
            <a:xfrm>
              <a:off x="1587" y="4740873"/>
              <a:ext cx="6856413" cy="12501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6"/>
            <p:cNvPicPr>
              <a:picLocks noChangeAspect="1" noChangeArrowheads="1"/>
            </p:cNvPicPr>
            <p:nvPr/>
          </p:nvPicPr>
          <p:blipFill>
            <a:blip r:embed="rId8" cstate="print"/>
            <a:srcRect l="25496" t="71259" r="48743" b="15939"/>
            <a:stretch>
              <a:fillRect/>
            </a:stretch>
          </p:blipFill>
          <p:spPr bwMode="auto">
            <a:xfrm>
              <a:off x="6019800" y="4740829"/>
              <a:ext cx="3142287" cy="1250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1652740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CA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ICAA.potx</Template>
  <TotalTime>2042</TotalTime>
  <Words>898</Words>
  <Application>Microsoft Macintosh PowerPoint</Application>
  <PresentationFormat>On-screen Show (4:3)</PresentationFormat>
  <Paragraphs>105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Arial Black</vt:lpstr>
      <vt:lpstr>Arial Rounded MT Bold</vt:lpstr>
      <vt:lpstr>Calibri</vt:lpstr>
      <vt:lpstr>ICAA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Interpretation of the Evidence</vt:lpstr>
      <vt:lpstr>PowerPoint Presentation</vt:lpstr>
    </vt:vector>
  </TitlesOfParts>
  <Company>Oral Roberts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Stephanie Moles</dc:creator>
  <cp:lastModifiedBy>Donald Peal</cp:lastModifiedBy>
  <cp:revision>149</cp:revision>
  <cp:lastPrinted>2022-01-28T20:25:57Z</cp:lastPrinted>
  <dcterms:created xsi:type="dcterms:W3CDTF">2012-03-28T12:09:57Z</dcterms:created>
  <dcterms:modified xsi:type="dcterms:W3CDTF">2022-02-01T02:11:45Z</dcterms:modified>
</cp:coreProperties>
</file>