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83" r:id="rId4"/>
    <p:sldId id="260" r:id="rId5"/>
    <p:sldId id="261" r:id="rId6"/>
    <p:sldId id="263" r:id="rId7"/>
    <p:sldId id="278" r:id="rId8"/>
    <p:sldId id="269" r:id="rId9"/>
    <p:sldId id="272" r:id="rId10"/>
    <p:sldId id="284" r:id="rId11"/>
    <p:sldId id="281" r:id="rId12"/>
    <p:sldId id="282" r:id="rId1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9"/>
    <p:restoredTop sz="77007" autoAdjust="0"/>
  </p:normalViewPr>
  <p:slideViewPr>
    <p:cSldViewPr>
      <p:cViewPr varScale="1">
        <p:scale>
          <a:sx n="85" d="100"/>
          <a:sy n="85" d="100"/>
        </p:scale>
        <p:origin x="26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F4DEA-DBA3-487C-B4B3-A852CF617D0E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08428-DE73-4511-8E0C-4E87D35290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80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6E831-05E6-49E0-A976-0BC43BEE9460}" type="datetimeFigureOut">
              <a:rPr lang="en-US" smtClean="0"/>
              <a:t>1/31/22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EFE42-4488-466B-BA09-7B45F931D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4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EFE42-4488-466B-BA09-7B45F931DE3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06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is it important to survey your school’s key stakeholders?</a:t>
            </a:r>
          </a:p>
          <a:p>
            <a:endParaRPr lang="en-US" dirty="0"/>
          </a:p>
          <a:p>
            <a:r>
              <a:rPr lang="en-US" dirty="0"/>
              <a:t>#1 – It’s a required step for accreditation</a:t>
            </a:r>
          </a:p>
          <a:p>
            <a:endParaRPr lang="en-US" dirty="0"/>
          </a:p>
          <a:p>
            <a:r>
              <a:rPr lang="en-US" dirty="0"/>
              <a:t>#2 – It provides additional perspectives and information you might not otherwise have the opportunity to obtain</a:t>
            </a:r>
          </a:p>
          <a:p>
            <a:endParaRPr lang="en-US" dirty="0"/>
          </a:p>
          <a:p>
            <a:r>
              <a:rPr lang="en-US" dirty="0"/>
              <a:t>#3 – It provides an opportunity to identify and address incorrect perspectives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EFE42-4488-466B-BA09-7B45F931DE3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42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is it important to survey your school’s key stakeholders?</a:t>
            </a:r>
          </a:p>
          <a:p>
            <a:endParaRPr lang="en-US" dirty="0"/>
          </a:p>
          <a:p>
            <a:r>
              <a:rPr lang="en-US" dirty="0"/>
              <a:t>#1 – It’s a required step for accreditation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EFE42-4488-466B-BA09-7B45F931DE3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7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Surveys of other groups are also available, but the ICAA accreditation process only requires the school survey faculty/staff, students, and parents.</a:t>
            </a:r>
          </a:p>
          <a:p>
            <a:r>
              <a:rPr lang="en-US" dirty="0"/>
              <a:t>	Faith-based surveys of staff, MS/HS students, parents, and alumni are available</a:t>
            </a:r>
          </a:p>
          <a:p>
            <a:endParaRPr lang="en-US" dirty="0"/>
          </a:p>
          <a:p>
            <a:r>
              <a:rPr lang="en-US" dirty="0"/>
              <a:t>Survey forms may be obtained from the ICAA office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EFE42-4488-466B-BA09-7B45F931DE3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35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criteria</a:t>
            </a:r>
            <a:r>
              <a:rPr lang="en-US" baseline="0" dirty="0"/>
              <a:t> you should meet to help ensure that your stakeholder surveys are highly valid and reliable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EFE42-4488-466B-BA09-7B45F931DE3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94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would you gain meaningful data from survey results?</a:t>
            </a:r>
          </a:p>
          <a:p>
            <a:endParaRPr lang="en-US" dirty="0"/>
          </a:p>
          <a:p>
            <a:r>
              <a:rPr lang="en-US" dirty="0"/>
              <a:t>Survey Monkey, </a:t>
            </a:r>
            <a:r>
              <a:rPr lang="en-US" dirty="0" err="1"/>
              <a:t>Cognia’s</a:t>
            </a:r>
            <a:r>
              <a:rPr lang="en-US" dirty="0"/>
              <a:t> </a:t>
            </a:r>
            <a:r>
              <a:rPr lang="en-US" dirty="0" err="1"/>
              <a:t>eProve</a:t>
            </a:r>
            <a:r>
              <a:rPr lang="en-US" dirty="0"/>
              <a:t>, and other survey tools provide robust result analyses</a:t>
            </a:r>
          </a:p>
          <a:p>
            <a:endParaRPr lang="en-US" dirty="0"/>
          </a:p>
          <a:p>
            <a:r>
              <a:rPr lang="en-US" dirty="0"/>
              <a:t>An simple way to analyze is through guiding diagnostic questions as you look at survey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EFE42-4488-466B-BA09-7B45F931DE3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735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EFE42-4488-466B-BA09-7B45F931DE3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81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EFE42-4488-466B-BA09-7B45F931DE3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8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8A010-273E-4FD6-8566-4EA7B4015569}" type="datetimeFigureOut">
              <a:rPr lang="en-US" smtClean="0"/>
              <a:pPr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64523-34EF-445F-9FA4-194349D0F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587" y="4740829"/>
            <a:ext cx="9160500" cy="2193371"/>
            <a:chOff x="1587" y="4740829"/>
            <a:chExt cx="9160500" cy="2193371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6282"/>
            <a:stretch>
              <a:fillRect/>
            </a:stretch>
          </p:blipFill>
          <p:spPr bwMode="auto">
            <a:xfrm>
              <a:off x="1587" y="4740873"/>
              <a:ext cx="6856413" cy="2193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6282"/>
            <a:stretch>
              <a:fillRect/>
            </a:stretch>
          </p:blipFill>
          <p:spPr bwMode="auto">
            <a:xfrm>
              <a:off x="6019800" y="4740829"/>
              <a:ext cx="3142287" cy="2193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600200" y="2251509"/>
            <a:ext cx="6883203" cy="126188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oudy Old Style" pitchFamily="18" charset="0"/>
            </a:endParaRPr>
          </a:p>
          <a:p>
            <a:pPr algn="ctr"/>
            <a:r>
              <a:rPr lang="en-US" sz="4400" b="1" dirty="0"/>
              <a:t>Stakeholder Feedback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7400" y="237292"/>
            <a:ext cx="693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Arial Rounded MT Bold" pitchFamily="34" charset="0"/>
              </a:rPr>
              <a:t>International Christian Accreditation Association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38" y="272510"/>
            <a:ext cx="1079962" cy="201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Group Discussion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E4A5E8-98A0-8C42-8CCF-39D04544A9A1}"/>
              </a:ext>
            </a:extLst>
          </p:cNvPr>
          <p:cNvSpPr txBox="1"/>
          <p:nvPr/>
        </p:nvSpPr>
        <p:spPr>
          <a:xfrm>
            <a:off x="304800" y="2714836"/>
            <a:ext cx="85434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How would you gain meaningful data from survey results? </a:t>
            </a:r>
          </a:p>
        </p:txBody>
      </p:sp>
    </p:spTree>
    <p:extLst>
      <p:ext uri="{BB962C8B-B14F-4D97-AF65-F5344CB8AC3E}">
        <p14:creationId xmlns:p14="http://schemas.microsoft.com/office/powerpoint/2010/main" val="1975333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/>
          </p:cNvSpPr>
          <p:nvPr/>
        </p:nvSpPr>
        <p:spPr>
          <a:xfrm>
            <a:off x="152400" y="228600"/>
            <a:ext cx="7391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>
                <a:latin typeface="Calibri" pitchFamily="-1" charset="0"/>
                <a:ea typeface="+mj-ea"/>
                <a:cs typeface="+mj-cs"/>
              </a:rPr>
              <a:t>Stakeholder Feedback Diagnostic – </a:t>
            </a:r>
            <a:r>
              <a:rPr lang="en-US" sz="3200" b="1" dirty="0">
                <a:latin typeface="Calibri" pitchFamily="-1" charset="0"/>
                <a:ea typeface="+mj-ea"/>
                <a:cs typeface="+mj-cs"/>
              </a:rPr>
              <a:t>Guiding </a:t>
            </a:r>
            <a:r>
              <a:rPr lang="en-US" sz="3200" b="1" noProof="0" dirty="0">
                <a:latin typeface="Calibri" pitchFamily="-1" charset="0"/>
                <a:ea typeface="+mj-ea"/>
                <a:cs typeface="+mj-cs"/>
              </a:rPr>
              <a:t>Questions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1" charset="0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533400" y="1676400"/>
            <a:ext cx="7848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en-US" sz="3200" dirty="0"/>
              <a:t>Areas of Notable Achievement</a:t>
            </a:r>
          </a:p>
          <a:p>
            <a:pPr marL="914400" lvl="1" indent="-4572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area(s) indicate the overall highest level of satisfaction or approval?</a:t>
            </a:r>
          </a:p>
          <a:p>
            <a:pPr marL="914400" lvl="1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baseline="0" dirty="0"/>
              <a:t>Which</a:t>
            </a:r>
            <a:r>
              <a:rPr lang="en-US" sz="2800" dirty="0"/>
              <a:t> area(s) show a trend toward increasing stakeholder satisfaction or approval?</a:t>
            </a:r>
          </a:p>
          <a:p>
            <a:pPr marL="914400" lvl="1" indent="-4572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the above reported findings are consistent with findings from other stakeholder feedback sources?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598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6096000"/>
            <a:ext cx="9160500" cy="838200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/>
          </p:cNvSpPr>
          <p:nvPr/>
        </p:nvSpPr>
        <p:spPr>
          <a:xfrm>
            <a:off x="152400" y="228600"/>
            <a:ext cx="76200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>
                <a:latin typeface="Calibri" pitchFamily="-1" charset="0"/>
                <a:ea typeface="+mj-ea"/>
                <a:cs typeface="+mj-cs"/>
              </a:rPr>
              <a:t>Stakeholder Feedback Diagnostic - </a:t>
            </a:r>
            <a:r>
              <a:rPr lang="en-US" sz="3200" b="1" noProof="0" dirty="0">
                <a:latin typeface="Calibri" pitchFamily="-1" charset="0"/>
                <a:ea typeface="+mj-ea"/>
                <a:cs typeface="+mj-cs"/>
              </a:rPr>
              <a:t>Guiding Questions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1" charset="0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228600" y="1676400"/>
            <a:ext cx="86868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457200" marR="0" lvl="0" indent="-4572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en-US" sz="3200" dirty="0"/>
              <a:t>Areas in Need of Improvement</a:t>
            </a:r>
          </a:p>
          <a:p>
            <a:pPr marL="914400" lvl="1" indent="-4572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area(s) indicate the overall lowest level of satisfaction or approval?</a:t>
            </a:r>
          </a:p>
          <a:p>
            <a:pPr marL="914400" lvl="1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baseline="0" dirty="0"/>
              <a:t>Which</a:t>
            </a:r>
            <a:r>
              <a:rPr lang="en-US" sz="2800" dirty="0"/>
              <a:t> area(s) show a trend toward decreasing stakeholder satisfaction or approval?</a:t>
            </a:r>
          </a:p>
          <a:p>
            <a:pPr marL="914400" lvl="1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800" dirty="0"/>
              <a:t>What are the implications for these stakeholder perceptions?</a:t>
            </a:r>
          </a:p>
          <a:p>
            <a:pPr marL="914400" lvl="1" indent="-4572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the above reported findings are consistent with findings from other stakeholder feedback sources?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26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0103" y="228600"/>
            <a:ext cx="4419600" cy="11430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Participant Goal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362200"/>
            <a:ext cx="8229600" cy="2895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To understand the </a:t>
            </a:r>
            <a:r>
              <a:rPr lang="en-US" sz="2800" dirty="0"/>
              <a:t>role that stakeholder feedback surveys play in continuous improvement and accreditation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Group Discussion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E4A5E8-98A0-8C42-8CCF-39D04544A9A1}"/>
              </a:ext>
            </a:extLst>
          </p:cNvPr>
          <p:cNvSpPr txBox="1"/>
          <p:nvPr/>
        </p:nvSpPr>
        <p:spPr>
          <a:xfrm>
            <a:off x="304800" y="2714836"/>
            <a:ext cx="85434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Why should a quality accreditation process include a stakeholder feedback component? </a:t>
            </a:r>
          </a:p>
        </p:txBody>
      </p:sp>
    </p:spTree>
    <p:extLst>
      <p:ext uri="{BB962C8B-B14F-4D97-AF65-F5344CB8AC3E}">
        <p14:creationId xmlns:p14="http://schemas.microsoft.com/office/powerpoint/2010/main" val="4078204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Why Survey?</a:t>
            </a:r>
          </a:p>
        </p:txBody>
      </p:sp>
      <p:sp>
        <p:nvSpPr>
          <p:cNvPr id="8" name="Rectangle 3"/>
          <p:cNvSpPr txBox="1">
            <a:spLocks/>
          </p:cNvSpPr>
          <p:nvPr/>
        </p:nvSpPr>
        <p:spPr>
          <a:xfrm>
            <a:off x="609600" y="1447800"/>
            <a:ext cx="7162800" cy="4379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achieve lasting results, stakeholders must be actively involved in the improvement process and must continuously support the effort.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Surveys engage the stakeholder in a two way communication loop.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Surveys can measure perceptions, which are often more of a reality than facts.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6019800"/>
            <a:ext cx="9160500" cy="914400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/>
          </p:cNvSpPr>
          <p:nvPr/>
        </p:nvSpPr>
        <p:spPr>
          <a:xfrm>
            <a:off x="295795" y="1143001"/>
            <a:ext cx="7857605" cy="45410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Surveys help to identify strengths as well as weaknesses</a:t>
            </a:r>
          </a:p>
          <a:p>
            <a:pPr marL="342900" marR="0" lvl="0" indent="-3429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Studies show that schools that collect and utilize stakeholder feedback have more effective programs</a:t>
            </a:r>
          </a:p>
          <a:p>
            <a:pPr marL="342900" marR="0" lvl="0" indent="-3429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Surveys allow schools to capitalize on unique contributions of stakeholders</a:t>
            </a:r>
          </a:p>
          <a:p>
            <a:pPr marL="342900" marR="0" lvl="0" indent="-3429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Surveys allow schools to use the data to target specific areas for improvement and then monitor results.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3249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Why Survey?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943600"/>
            <a:ext cx="9160500" cy="990600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/>
          </p:cNvSpPr>
          <p:nvPr/>
        </p:nvSpPr>
        <p:spPr>
          <a:xfrm>
            <a:off x="27818" y="228600"/>
            <a:ext cx="7543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1" charset="0"/>
                <a:ea typeface="+mj-ea"/>
                <a:cs typeface="+mj-cs"/>
              </a:rPr>
              <a:t>Surveys and Accreditation</a:t>
            </a:r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609600" y="1524000"/>
            <a:ext cx="8229600" cy="44195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Stakeholder Surveys Are Required For Accreditation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noProof="0" dirty="0"/>
              <a:t>Faculty/Staff Survey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noProof="0" dirty="0"/>
              <a:t>Student Surveys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Parent Survey</a:t>
            </a:r>
            <a:endParaRPr lang="en-US" sz="2800" noProof="0" dirty="0"/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/>
              <a:t>Administer at least once prior to the External Review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Administration of Surveys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Survey Module in Cognia eProve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Administer through another method (Survey Monkey, manually, etc.)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228600"/>
            <a:ext cx="8229600" cy="8382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1" charset="0"/>
                <a:ea typeface="+mj-ea"/>
                <a:cs typeface="+mj-cs"/>
              </a:rPr>
              <a:t>Survey Development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39925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Based on recent research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Tested for clarity, validity, and reliability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Items are either directly </a:t>
            </a:r>
            <a:r>
              <a:rPr lang="en-US" sz="3200" dirty="0"/>
              <a:t>linked to or related to Standards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32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228600"/>
            <a:ext cx="8229600" cy="12954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>
                <a:latin typeface="Calibri" pitchFamily="-1" charset="0"/>
                <a:ea typeface="+mj-ea"/>
                <a:cs typeface="+mj-cs"/>
              </a:rPr>
              <a:t>Response Targets – Minimum Requirements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1" charset="0"/>
              <a:ea typeface="+mj-ea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752601"/>
            <a:ext cx="8229600" cy="39624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--  20% for parents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--  40% for students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/>
              <a:t>     --  60% for faculty/staff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393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/>
          </p:cNvSpPr>
          <p:nvPr/>
        </p:nvSpPr>
        <p:spPr>
          <a:xfrm>
            <a:off x="0" y="228600"/>
            <a:ext cx="7543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>
                <a:latin typeface="Calibri" pitchFamily="-1" charset="0"/>
                <a:ea typeface="+mj-ea"/>
                <a:cs typeface="+mj-cs"/>
              </a:rPr>
              <a:t>Validity and Reliability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1" charset="0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609600" y="1752600"/>
            <a:ext cx="7848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en-US" sz="2800" dirty="0"/>
              <a:t>High response rate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/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noProof="0" dirty="0"/>
              <a:t>Representative responses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noProof="0" dirty="0"/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noProof="0" dirty="0"/>
              <a:t>Limited window for responses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noProof="0" dirty="0"/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/>
              <a:t>Similar time frame for each group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52162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578</Words>
  <Application>Microsoft Macintosh PowerPoint</Application>
  <PresentationFormat>On-screen Show (4:3)</PresentationFormat>
  <Paragraphs>90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Goudy Old Style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Oral Roberts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 Moles</dc:creator>
  <cp:lastModifiedBy>Donald Peal</cp:lastModifiedBy>
  <cp:revision>62</cp:revision>
  <cp:lastPrinted>2018-06-28T11:34:33Z</cp:lastPrinted>
  <dcterms:created xsi:type="dcterms:W3CDTF">2012-03-07T18:07:24Z</dcterms:created>
  <dcterms:modified xsi:type="dcterms:W3CDTF">2022-02-01T01:56:27Z</dcterms:modified>
</cp:coreProperties>
</file>