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3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FC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FA9C35-E257-201E-51F1-FE05F736C888}" v="2" dt="2024-06-27T12:06:47.6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2"/>
    <p:restoredTop sz="60000" autoAdjust="0"/>
  </p:normalViewPr>
  <p:slideViewPr>
    <p:cSldViewPr snapToGrid="0" snapToObjects="1">
      <p:cViewPr varScale="1">
        <p:scale>
          <a:sx n="64" d="100"/>
          <a:sy n="64" d="100"/>
        </p:scale>
        <p:origin x="29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David Belyeu" userId="S::chbelyeu@oru.edu::9390aa68-426e-4b85-ac92-d6119f9322a5" providerId="AD" clId="Web-{C8FA9C35-E257-201E-51F1-FE05F736C888}"/>
    <pc:docChg chg="modSld">
      <pc:chgData name="Christopher David Belyeu" userId="S::chbelyeu@oru.edu::9390aa68-426e-4b85-ac92-d6119f9322a5" providerId="AD" clId="Web-{C8FA9C35-E257-201E-51F1-FE05F736C888}" dt="2024-06-27T12:06:47.673" v="1" actId="1076"/>
      <pc:docMkLst>
        <pc:docMk/>
      </pc:docMkLst>
      <pc:sldChg chg="modSp">
        <pc:chgData name="Christopher David Belyeu" userId="S::chbelyeu@oru.edu::9390aa68-426e-4b85-ac92-d6119f9322a5" providerId="AD" clId="Web-{C8FA9C35-E257-201E-51F1-FE05F736C888}" dt="2024-06-27T12:06:08.077" v="0" actId="1076"/>
        <pc:sldMkLst>
          <pc:docMk/>
          <pc:sldMk cId="1292926768" sldId="259"/>
        </pc:sldMkLst>
        <pc:spChg chg="mod">
          <ac:chgData name="Christopher David Belyeu" userId="S::chbelyeu@oru.edu::9390aa68-426e-4b85-ac92-d6119f9322a5" providerId="AD" clId="Web-{C8FA9C35-E257-201E-51F1-FE05F736C888}" dt="2024-06-27T12:06:08.077" v="0" actId="1076"/>
          <ac:spMkLst>
            <pc:docMk/>
            <pc:sldMk cId="1292926768" sldId="259"/>
            <ac:spMk id="7" creationId="{00000000-0000-0000-0000-000000000000}"/>
          </ac:spMkLst>
        </pc:spChg>
      </pc:sldChg>
      <pc:sldChg chg="modSp">
        <pc:chgData name="Christopher David Belyeu" userId="S::chbelyeu@oru.edu::9390aa68-426e-4b85-ac92-d6119f9322a5" providerId="AD" clId="Web-{C8FA9C35-E257-201E-51F1-FE05F736C888}" dt="2024-06-27T12:06:47.673" v="1" actId="1076"/>
        <pc:sldMkLst>
          <pc:docMk/>
          <pc:sldMk cId="3096882100" sldId="262"/>
        </pc:sldMkLst>
        <pc:spChg chg="mod">
          <ac:chgData name="Christopher David Belyeu" userId="S::chbelyeu@oru.edu::9390aa68-426e-4b85-ac92-d6119f9322a5" providerId="AD" clId="Web-{C8FA9C35-E257-201E-51F1-FE05F736C888}" dt="2024-06-27T12:06:47.673" v="1" actId="1076"/>
          <ac:spMkLst>
            <pc:docMk/>
            <pc:sldMk cId="3096882100" sldId="262"/>
            <ac:spMk id="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18A7F5-7824-004E-BF6C-37410AA32632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5D04A-C30D-1549-B145-A3464799B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923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Refer to </a:t>
            </a:r>
            <a:r>
              <a:rPr lang="en-US" i="1" dirty="0"/>
              <a:t>Accreditation Readiness Diagnostic</a:t>
            </a:r>
            <a:r>
              <a:rPr lang="en-US" dirty="0"/>
              <a:t> document – briefly review document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88D06-3984-456C-B641-5F7ADD8A127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55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Ask:  Why</a:t>
            </a:r>
            <a:r>
              <a:rPr lang="en-US" baseline="0" dirty="0"/>
              <a:t> is an Internal Review important to a school?</a:t>
            </a:r>
          </a:p>
          <a:p>
            <a:endParaRPr lang="en-US" baseline="0" dirty="0"/>
          </a:p>
          <a:p>
            <a:r>
              <a:rPr lang="en-US" baseline="0" dirty="0"/>
              <a:t>Use buzz groups of two to discuss this for 3 minutes.  Share responses as time permits.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88D06-3984-456C-B641-5F7ADD8A127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511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This slide just shows the 6 elements of the Internal Review process</a:t>
            </a:r>
          </a:p>
          <a:p>
            <a:endParaRPr lang="en-US" dirty="0">
              <a:ea typeface="ＭＳ Ｐゴシック" pitchFamily="34" charset="-128"/>
            </a:endParaRPr>
          </a:p>
          <a:p>
            <a:r>
              <a:rPr lang="en-US" dirty="0">
                <a:ea typeface="ＭＳ Ｐゴシック" pitchFamily="34" charset="-128"/>
              </a:rPr>
              <a:t>Define and briefly explain the components of the Internal Review</a:t>
            </a:r>
          </a:p>
          <a:p>
            <a:pPr>
              <a:defRPr/>
            </a:pPr>
            <a:r>
              <a:rPr lang="en-US" dirty="0">
                <a:ea typeface="+mn-ea"/>
                <a:cs typeface="+mn-cs"/>
              </a:rPr>
              <a:t>Demographics</a:t>
            </a:r>
          </a:p>
          <a:p>
            <a:pPr lvl="1">
              <a:defRPr/>
            </a:pPr>
            <a:r>
              <a:rPr lang="en-US" dirty="0">
                <a:ea typeface="+mn-ea"/>
              </a:rPr>
              <a:t>Institution size, type, to provide context</a:t>
            </a:r>
          </a:p>
          <a:p>
            <a:pPr>
              <a:defRPr/>
            </a:pPr>
            <a:r>
              <a:rPr lang="en-US" dirty="0">
                <a:ea typeface="+mn-ea"/>
                <a:cs typeface="+mn-cs"/>
              </a:rPr>
              <a:t>Executive Summary (Now called School Profile and Executive Summary)</a:t>
            </a:r>
          </a:p>
          <a:p>
            <a:pPr lvl="1">
              <a:defRPr/>
            </a:pPr>
            <a:r>
              <a:rPr lang="en-US" dirty="0">
                <a:ea typeface="+mn-ea"/>
              </a:rPr>
              <a:t>General overview, context of institution</a:t>
            </a:r>
          </a:p>
          <a:p>
            <a:pPr>
              <a:defRPr/>
            </a:pPr>
            <a:r>
              <a:rPr lang="en-US" dirty="0">
                <a:ea typeface="+mn-ea"/>
                <a:cs typeface="+mn-cs"/>
              </a:rPr>
              <a:t>Self-Assessment</a:t>
            </a:r>
          </a:p>
          <a:p>
            <a:pPr lvl="1">
              <a:defRPr/>
            </a:pPr>
            <a:r>
              <a:rPr lang="en-US" dirty="0">
                <a:ea typeface="+mn-ea"/>
              </a:rPr>
              <a:t>Thoughtful and deliberate reflection of current status</a:t>
            </a:r>
          </a:p>
          <a:p>
            <a:pPr>
              <a:defRPr/>
            </a:pPr>
            <a:r>
              <a:rPr lang="en-US" dirty="0">
                <a:ea typeface="+mn-ea"/>
                <a:cs typeface="+mn-cs"/>
              </a:rPr>
              <a:t>Assurances</a:t>
            </a:r>
          </a:p>
          <a:p>
            <a:pPr lvl="1">
              <a:defRPr/>
            </a:pPr>
            <a:r>
              <a:rPr lang="en-US" dirty="0">
                <a:ea typeface="+mn-ea"/>
              </a:rPr>
              <a:t>Policy and procedure statements</a:t>
            </a:r>
          </a:p>
          <a:p>
            <a:r>
              <a:rPr lang="en-US" dirty="0">
                <a:latin typeface="Calibri" charset="0"/>
              </a:rPr>
              <a:t>Student Performance</a:t>
            </a:r>
          </a:p>
          <a:p>
            <a:pPr lvl="1"/>
            <a:r>
              <a:rPr lang="en-US" dirty="0">
                <a:latin typeface="Calibri" charset="0"/>
              </a:rPr>
              <a:t>Analysis of results over time </a:t>
            </a:r>
          </a:p>
          <a:p>
            <a:pPr lvl="1"/>
            <a:r>
              <a:rPr lang="en-US" dirty="0">
                <a:latin typeface="Calibri" charset="0"/>
              </a:rPr>
              <a:t>Reflects status and improvement </a:t>
            </a:r>
          </a:p>
          <a:p>
            <a:r>
              <a:rPr lang="en-US" dirty="0">
                <a:latin typeface="Calibri" charset="0"/>
              </a:rPr>
              <a:t>Stakeholder Performance</a:t>
            </a:r>
          </a:p>
          <a:p>
            <a:pPr lvl="1"/>
            <a:r>
              <a:rPr lang="en-US" dirty="0">
                <a:latin typeface="Calibri" charset="0"/>
              </a:rPr>
              <a:t>Analysis of feedback from stakeholders</a:t>
            </a:r>
          </a:p>
          <a:p>
            <a:r>
              <a:rPr lang="en-US" dirty="0">
                <a:latin typeface="Calibri" charset="0"/>
              </a:rPr>
              <a:t>Improvement Plan(s)</a:t>
            </a:r>
          </a:p>
          <a:p>
            <a:pPr lvl="1"/>
            <a:r>
              <a:rPr lang="en-US" dirty="0">
                <a:latin typeface="Calibri" charset="0"/>
              </a:rPr>
              <a:t>Alignment of improvement goals with diagnostic results</a:t>
            </a:r>
          </a:p>
          <a:p>
            <a:endParaRPr lang="en-US" dirty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11EB8-B992-4396-8BA9-33C205A15A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027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1CC1-4627-D04D-88D0-3786B843E82C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D5072-8F21-C44D-B41F-FF79C337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61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1CC1-4627-D04D-88D0-3786B843E82C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D5072-8F21-C44D-B41F-FF79C337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1CC1-4627-D04D-88D0-3786B843E82C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D5072-8F21-C44D-B41F-FF79C337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8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1CC1-4627-D04D-88D0-3786B843E82C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D5072-8F21-C44D-B41F-FF79C337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1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1CC1-4627-D04D-88D0-3786B843E82C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D5072-8F21-C44D-B41F-FF79C337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811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1CC1-4627-D04D-88D0-3786B843E82C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D5072-8F21-C44D-B41F-FF79C337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545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1CC1-4627-D04D-88D0-3786B843E82C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D5072-8F21-C44D-B41F-FF79C337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45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1CC1-4627-D04D-88D0-3786B843E82C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D5072-8F21-C44D-B41F-FF79C337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032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1CC1-4627-D04D-88D0-3786B843E82C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D5072-8F21-C44D-B41F-FF79C337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00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1CC1-4627-D04D-88D0-3786B843E82C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D5072-8F21-C44D-B41F-FF79C337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83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1CC1-4627-D04D-88D0-3786B843E82C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D5072-8F21-C44D-B41F-FF79C337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25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F1CC1-4627-D04D-88D0-3786B843E82C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D5072-8F21-C44D-B41F-FF79C3377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548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587" y="4740829"/>
            <a:ext cx="9160500" cy="2193371"/>
            <a:chOff x="1587" y="4740829"/>
            <a:chExt cx="9160500" cy="2193371"/>
          </a:xfrm>
        </p:grpSpPr>
        <p:pic>
          <p:nvPicPr>
            <p:cNvPr id="5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1896" t="71259" r="21896" b="6282"/>
            <a:stretch>
              <a:fillRect/>
            </a:stretch>
          </p:blipFill>
          <p:spPr bwMode="auto">
            <a:xfrm>
              <a:off x="1587" y="4740873"/>
              <a:ext cx="6856413" cy="2193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5496" t="71259" r="48743" b="6282"/>
            <a:stretch>
              <a:fillRect/>
            </a:stretch>
          </p:blipFill>
          <p:spPr bwMode="auto">
            <a:xfrm>
              <a:off x="6019800" y="4740829"/>
              <a:ext cx="3142287" cy="2193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TextBox 8"/>
          <p:cNvSpPr txBox="1"/>
          <p:nvPr/>
        </p:nvSpPr>
        <p:spPr>
          <a:xfrm>
            <a:off x="1232362" y="1667030"/>
            <a:ext cx="7251041" cy="259147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endParaRPr lang="en-US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Goudy Old Style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en-US" sz="4800" b="1" dirty="0"/>
              <a:t>Readiness for Accreditation</a:t>
            </a:r>
          </a:p>
          <a:p>
            <a:pPr algn="ctr">
              <a:lnSpc>
                <a:spcPct val="90000"/>
              </a:lnSpc>
            </a:pPr>
            <a:r>
              <a:rPr lang="en-US" sz="4800" b="1" dirty="0"/>
              <a:t>and</a:t>
            </a:r>
          </a:p>
          <a:p>
            <a:pPr algn="ctr">
              <a:lnSpc>
                <a:spcPct val="90000"/>
              </a:lnSpc>
            </a:pPr>
            <a:r>
              <a:rPr lang="en-US" sz="4800" b="1" dirty="0"/>
              <a:t>Internal Review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19400" y="84892"/>
            <a:ext cx="6934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Arial Rounded MT Bold" pitchFamily="34" charset="0"/>
              </a:rPr>
              <a:t>International Christian Accreditation Association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20110"/>
            <a:ext cx="1079962" cy="2013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4223543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684045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71969" y="228600"/>
            <a:ext cx="476236" cy="887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/>
          </p:cNvSpPr>
          <p:nvPr/>
        </p:nvSpPr>
        <p:spPr>
          <a:xfrm>
            <a:off x="152400" y="228600"/>
            <a:ext cx="8229600" cy="1066801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>
                <a:latin typeface="+mj-lt"/>
                <a:ea typeface="+mj-ea"/>
                <a:cs typeface="+mj-cs"/>
              </a:rPr>
              <a:t>Accreditation Readiness Diagnostic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/>
          </p:cNvSpPr>
          <p:nvPr/>
        </p:nvSpPr>
        <p:spPr>
          <a:xfrm>
            <a:off x="457200" y="1116517"/>
            <a:ext cx="8229600" cy="440411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000" dirty="0"/>
              <a:t>Completed while at Pre-Candidate status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000" dirty="0"/>
              <a:t>Assesses school’s capacity for accreditation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/>
              <a:t>Initial compliance with Assurances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/>
              <a:t>Initial performance level for each indicator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/>
              <a:t>Initial analysis of strengths and weaknesses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000" dirty="0"/>
              <a:t>Prepares school to begin its full Internal Review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000" dirty="0"/>
              <a:t>Evidence should drive determination of performance levels, not visa-versa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544585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900468"/>
            <a:ext cx="9160500" cy="1033732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/>
          </p:cNvSpPr>
          <p:nvPr/>
        </p:nvSpPr>
        <p:spPr>
          <a:xfrm>
            <a:off x="228600" y="228600"/>
            <a:ext cx="8229600" cy="1066801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latin typeface="+mj-lt"/>
                <a:ea typeface="+mj-ea"/>
                <a:cs typeface="+mj-cs"/>
              </a:rPr>
              <a:t>Power and Purpose of Internal Review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/>
          </p:cNvSpPr>
          <p:nvPr/>
        </p:nvSpPr>
        <p:spPr>
          <a:xfrm>
            <a:off x="467405" y="1177698"/>
            <a:ext cx="8382000" cy="4312427"/>
          </a:xfrm>
          <a:prstGeom prst="rect">
            <a:avLst/>
          </a:prstGeo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800" dirty="0"/>
              <a:t>Provides a framework for school dialogue and important discussion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/>
              <a:t>Produces valid evidence to inform action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/>
              <a:t>Positions school to strategically improve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/>
              <a:t>Provides context and information to the External Review Team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/>
              <a:t>Analyzes student performance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/>
              <a:t>Involves stakeholders in the continuous improvement of the school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/>
              <a:t>Helps ensure school remains focused on its mission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400" dirty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4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292926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6172200"/>
            <a:ext cx="9160500" cy="762000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0660"/>
            <a:ext cx="6130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3"/>
          <p:cNvSpPr txBox="1">
            <a:spLocks/>
          </p:cNvSpPr>
          <p:nvPr/>
        </p:nvSpPr>
        <p:spPr>
          <a:xfrm>
            <a:off x="304800" y="304800"/>
            <a:ext cx="7848600" cy="9763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>
                <a:ea typeface="ＭＳ Ｐゴシック" pitchFamily="34" charset="-128"/>
              </a:rPr>
              <a:t>Components of Internal Review</a:t>
            </a: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6858000" y="5791200"/>
            <a:ext cx="2286000" cy="3810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dirty="0">
                <a:solidFill>
                  <a:srgbClr val="7F7F7F"/>
                </a:solidFill>
              </a:rPr>
              <a:t>© 2012 AdvancED</a:t>
            </a:r>
          </a:p>
        </p:txBody>
      </p:sp>
      <p:pic>
        <p:nvPicPr>
          <p:cNvPr id="9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" y="1330347"/>
            <a:ext cx="8958718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 rot="2773333">
            <a:off x="2034407" y="2102977"/>
            <a:ext cx="2209619" cy="353943"/>
          </a:xfrm>
          <a:prstGeom prst="rect">
            <a:avLst/>
          </a:prstGeom>
          <a:solidFill>
            <a:srgbClr val="D5FC7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/>
              <a:t>Self-Assessment </a:t>
            </a:r>
          </a:p>
        </p:txBody>
      </p:sp>
    </p:spTree>
    <p:extLst>
      <p:ext uri="{BB962C8B-B14F-4D97-AF65-F5344CB8AC3E}">
        <p14:creationId xmlns:p14="http://schemas.microsoft.com/office/powerpoint/2010/main" val="5142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6195735"/>
            <a:ext cx="9160500" cy="73846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0" y="228600"/>
            <a:ext cx="466205" cy="86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/>
          </p:cNvSpPr>
          <p:nvPr/>
        </p:nvSpPr>
        <p:spPr>
          <a:xfrm>
            <a:off x="152400" y="228600"/>
            <a:ext cx="8229600" cy="876300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latin typeface="+mj-lt"/>
                <a:ea typeface="+mj-ea"/>
                <a:cs typeface="+mj-cs"/>
              </a:rPr>
              <a:t> Components of Internal Review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/>
          </p:cNvSpPr>
          <p:nvPr/>
        </p:nvSpPr>
        <p:spPr>
          <a:xfrm>
            <a:off x="228600" y="1066800"/>
            <a:ext cx="8686800" cy="512893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School Profile and Executive Summary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Demographics – size, location, enrollment, head of school,</a:t>
            </a:r>
            <a:endParaRPr lang="en-US" sz="2400" dirty="0"/>
          </a:p>
          <a:p>
            <a:pPr lvl="1" indent="681038">
              <a:spcBef>
                <a:spcPct val="20000"/>
              </a:spcBef>
              <a:defRPr/>
            </a:pPr>
            <a:r>
              <a:rPr lang="en-US" sz="2400" noProof="0" dirty="0"/>
              <a:t>p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rimary </a:t>
            </a:r>
            <a:r>
              <a:rPr lang="en-US" sz="2400" dirty="0"/>
              <a:t>c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ontact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noProof="0" dirty="0"/>
              <a:t>“Tells the Story”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Stakeholder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Surveys – 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Parent, Student, Staff perceptions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baseline="0" dirty="0"/>
              <a:t>Student</a:t>
            </a:r>
            <a:r>
              <a:rPr lang="en-US" sz="2800" dirty="0"/>
              <a:t> Performance – </a:t>
            </a:r>
            <a:r>
              <a:rPr lang="en-US" sz="2400" dirty="0"/>
              <a:t>Data informs improvements</a:t>
            </a: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/>
              <a:t>Assurances </a:t>
            </a:r>
            <a:r>
              <a:rPr lang="mr-IN" sz="2800" dirty="0"/>
              <a:t>–</a:t>
            </a:r>
            <a:r>
              <a:rPr lang="en-US" sz="2800" dirty="0"/>
              <a:t> </a:t>
            </a:r>
            <a:r>
              <a:rPr lang="en-US" sz="2400" dirty="0"/>
              <a:t>Collect evidence to support</a:t>
            </a:r>
          </a:p>
          <a:p>
            <a:pPr marL="342900" lvl="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/>
              <a:t>Self-Assessment </a:t>
            </a:r>
            <a:r>
              <a:rPr lang="mr-IN" sz="2800" dirty="0"/>
              <a:t>–</a:t>
            </a:r>
            <a:r>
              <a:rPr lang="en-US" sz="2800" dirty="0"/>
              <a:t> </a:t>
            </a:r>
            <a:r>
              <a:rPr lang="en-US" sz="2400" dirty="0"/>
              <a:t>Based on collected evidence</a:t>
            </a:r>
            <a:endParaRPr lang="en-US" sz="28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/>
              <a:t>Goals/Improvement Plan  --  </a:t>
            </a:r>
            <a:r>
              <a:rPr lang="en-US" sz="2400" dirty="0"/>
              <a:t>Data-driven road map to continuous school improvement</a:t>
            </a:r>
          </a:p>
        </p:txBody>
      </p:sp>
    </p:spTree>
    <p:extLst>
      <p:ext uri="{BB962C8B-B14F-4D97-AF65-F5344CB8AC3E}">
        <p14:creationId xmlns:p14="http://schemas.microsoft.com/office/powerpoint/2010/main" val="2457212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5684045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/>
          </p:cNvSpPr>
          <p:nvPr/>
        </p:nvSpPr>
        <p:spPr>
          <a:xfrm>
            <a:off x="228600" y="228600"/>
            <a:ext cx="6553200" cy="685800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>
                <a:latin typeface="Calibri" pitchFamily="-1" charset="0"/>
                <a:ea typeface="+mj-ea"/>
                <a:cs typeface="+mj-cs"/>
              </a:rPr>
              <a:t>External </a:t>
            </a:r>
            <a:r>
              <a:rPr lang="en-US" sz="3600" b="1" dirty="0">
                <a:latin typeface="Calibri" pitchFamily="-1" charset="0"/>
                <a:ea typeface="+mj-ea"/>
                <a:cs typeface="+mj-cs"/>
              </a:rPr>
              <a:t>Review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1" charset="0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/>
          </p:cNvSpPr>
          <p:nvPr/>
        </p:nvSpPr>
        <p:spPr>
          <a:xfrm>
            <a:off x="522827" y="1250555"/>
            <a:ext cx="7772400" cy="4038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/>
              <a:t>2-3 Day Visit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/>
              <a:t>Verification of School’s Documents/Diagnostic Data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Artifacts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Interviews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Classroom and General Observations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noProof="0" dirty="0"/>
              <a:t>Exit Report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i="1" noProof="0" dirty="0"/>
              <a:t>External Review Visit Accreditation Report</a:t>
            </a: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882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347</Words>
  <Application>Microsoft Office PowerPoint</Application>
  <PresentationFormat>On-screen Show (4:3)</PresentationFormat>
  <Paragraphs>70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Donnie Peal</dc:creator>
  <cp:lastModifiedBy>Donald Peal</cp:lastModifiedBy>
  <cp:revision>16</cp:revision>
  <dcterms:created xsi:type="dcterms:W3CDTF">2013-09-03T17:35:47Z</dcterms:created>
  <dcterms:modified xsi:type="dcterms:W3CDTF">2024-06-27T12:06:48Z</dcterms:modified>
</cp:coreProperties>
</file>