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3"/>
  </p:notesMasterIdLst>
  <p:handoutMasterIdLst>
    <p:handoutMasterId r:id="rId14"/>
  </p:handoutMasterIdLst>
  <p:sldIdLst>
    <p:sldId id="318" r:id="rId2"/>
    <p:sldId id="258" r:id="rId3"/>
    <p:sldId id="273" r:id="rId4"/>
    <p:sldId id="317" r:id="rId5"/>
    <p:sldId id="306" r:id="rId6"/>
    <p:sldId id="321" r:id="rId7"/>
    <p:sldId id="316" r:id="rId8"/>
    <p:sldId id="329" r:id="rId9"/>
    <p:sldId id="332" r:id="rId10"/>
    <p:sldId id="314" r:id="rId11"/>
    <p:sldId id="33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1822DD-F342-683E-2A95-B9BDADC86EE5}" v="15" dt="2024-06-27T12:04:41.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4"/>
    <p:restoredTop sz="59562" autoAdjust="0"/>
  </p:normalViewPr>
  <p:slideViewPr>
    <p:cSldViewPr>
      <p:cViewPr varScale="1">
        <p:scale>
          <a:sx n="63" d="100"/>
          <a:sy n="63" d="100"/>
        </p:scale>
        <p:origin x="333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David Belyeu" userId="S::chbelyeu@oru.edu::9390aa68-426e-4b85-ac92-d6119f9322a5" providerId="AD" clId="Web-{161822DD-F342-683E-2A95-B9BDADC86EE5}"/>
    <pc:docChg chg="addSld modSld sldOrd">
      <pc:chgData name="Christopher David Belyeu" userId="S::chbelyeu@oru.edu::9390aa68-426e-4b85-ac92-d6119f9322a5" providerId="AD" clId="Web-{161822DD-F342-683E-2A95-B9BDADC86EE5}" dt="2024-06-27T12:04:41.877" v="25"/>
      <pc:docMkLst>
        <pc:docMk/>
      </pc:docMkLst>
      <pc:sldChg chg="modSp">
        <pc:chgData name="Christopher David Belyeu" userId="S::chbelyeu@oru.edu::9390aa68-426e-4b85-ac92-d6119f9322a5" providerId="AD" clId="Web-{161822DD-F342-683E-2A95-B9BDADC86EE5}" dt="2024-06-27T12:04:06.470" v="12" actId="1076"/>
        <pc:sldMkLst>
          <pc:docMk/>
          <pc:sldMk cId="0" sldId="258"/>
        </pc:sldMkLst>
        <pc:spChg chg="mod">
          <ac:chgData name="Christopher David Belyeu" userId="S::chbelyeu@oru.edu::9390aa68-426e-4b85-ac92-d6119f9322a5" providerId="AD" clId="Web-{161822DD-F342-683E-2A95-B9BDADC86EE5}" dt="2024-06-27T12:04:06.470" v="12" actId="1076"/>
          <ac:spMkLst>
            <pc:docMk/>
            <pc:sldMk cId="0" sldId="258"/>
            <ac:spMk id="9" creationId="{00000000-0000-0000-0000-000000000000}"/>
          </ac:spMkLst>
        </pc:spChg>
      </pc:sldChg>
      <pc:sldChg chg="ord">
        <pc:chgData name="Christopher David Belyeu" userId="S::chbelyeu@oru.edu::9390aa68-426e-4b85-ac92-d6119f9322a5" providerId="AD" clId="Web-{161822DD-F342-683E-2A95-B9BDADC86EE5}" dt="2024-06-27T12:04:41.877" v="25"/>
        <pc:sldMkLst>
          <pc:docMk/>
          <pc:sldMk cId="3691642863" sldId="273"/>
        </pc:sldMkLst>
      </pc:sldChg>
      <pc:sldChg chg="modSp">
        <pc:chgData name="Christopher David Belyeu" userId="S::chbelyeu@oru.edu::9390aa68-426e-4b85-ac92-d6119f9322a5" providerId="AD" clId="Web-{161822DD-F342-683E-2A95-B9BDADC86EE5}" dt="2024-06-27T12:04:29.439" v="24" actId="20577"/>
        <pc:sldMkLst>
          <pc:docMk/>
          <pc:sldMk cId="4152252317" sldId="317"/>
        </pc:sldMkLst>
        <pc:graphicFrameChg chg="modGraphic">
          <ac:chgData name="Christopher David Belyeu" userId="S::chbelyeu@oru.edu::9390aa68-426e-4b85-ac92-d6119f9322a5" providerId="AD" clId="Web-{161822DD-F342-683E-2A95-B9BDADC86EE5}" dt="2024-06-27T12:04:29.439" v="24" actId="20577"/>
          <ac:graphicFrameMkLst>
            <pc:docMk/>
            <pc:sldMk cId="4152252317" sldId="317"/>
            <ac:graphicFrameMk id="13" creationId="{1725A390-F7E2-FB44-920D-DEE49DB7369C}"/>
          </ac:graphicFrameMkLst>
        </pc:graphicFrameChg>
      </pc:sldChg>
      <pc:sldChg chg="addSp modSp new">
        <pc:chgData name="Christopher David Belyeu" userId="S::chbelyeu@oru.edu::9390aa68-426e-4b85-ac92-d6119f9322a5" providerId="AD" clId="Web-{161822DD-F342-683E-2A95-B9BDADC86EE5}" dt="2024-06-27T12:01:17.183" v="11" actId="1076"/>
        <pc:sldMkLst>
          <pc:docMk/>
          <pc:sldMk cId="3813000367" sldId="333"/>
        </pc:sldMkLst>
        <pc:picChg chg="add mod">
          <ac:chgData name="Christopher David Belyeu" userId="S::chbelyeu@oru.edu::9390aa68-426e-4b85-ac92-d6119f9322a5" providerId="AD" clId="Web-{161822DD-F342-683E-2A95-B9BDADC86EE5}" dt="2024-06-27T12:01:17.183" v="11" actId="1076"/>
          <ac:picMkLst>
            <pc:docMk/>
            <pc:sldMk cId="3813000367" sldId="333"/>
            <ac:picMk id="3" creationId="{B84CF378-1AEB-6D92-751A-6C7EA2A4613C}"/>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AA8C11-379E-E647-BC96-537BF05F6F41}" type="doc">
      <dgm:prSet loTypeId="urn:microsoft.com/office/officeart/2005/8/layout/hierarchy1" loCatId="hierarchy" qsTypeId="urn:microsoft.com/office/officeart/2005/8/quickstyle/3d4" qsCatId="3D" csTypeId="urn:microsoft.com/office/officeart/2005/8/colors/accent1_2" csCatId="accent1" phldr="1"/>
      <dgm:spPr/>
      <dgm:t>
        <a:bodyPr/>
        <a:lstStyle/>
        <a:p>
          <a:endParaRPr lang="en-US"/>
        </a:p>
      </dgm:t>
    </dgm:pt>
    <dgm:pt modelId="{764BC0A7-47A7-3C44-8121-308CCFD470F2}">
      <dgm:prSet phldrT="[Text]" custT="1"/>
      <dgm:spPr/>
      <dgm:t>
        <a:bodyPr/>
        <a:lstStyle/>
        <a:p>
          <a:r>
            <a:rPr lang="en-US" sz="3200" dirty="0"/>
            <a:t>ICAA Standard Set</a:t>
          </a:r>
        </a:p>
      </dgm:t>
    </dgm:pt>
    <dgm:pt modelId="{1528B1B5-869F-EC46-AD95-F5127EE265DE}" type="parTrans" cxnId="{C54F7FDC-E889-FB4B-872E-94BE4B07FEDD}">
      <dgm:prSet/>
      <dgm:spPr/>
      <dgm:t>
        <a:bodyPr/>
        <a:lstStyle/>
        <a:p>
          <a:endParaRPr lang="en-US"/>
        </a:p>
      </dgm:t>
    </dgm:pt>
    <dgm:pt modelId="{7F6B4DF0-B955-DC41-8EB7-6CFEF39EC01F}" type="sibTrans" cxnId="{C54F7FDC-E889-FB4B-872E-94BE4B07FEDD}">
      <dgm:prSet/>
      <dgm:spPr/>
      <dgm:t>
        <a:bodyPr/>
        <a:lstStyle/>
        <a:p>
          <a:endParaRPr lang="en-US"/>
        </a:p>
      </dgm:t>
    </dgm:pt>
    <dgm:pt modelId="{AE36BE11-2ED2-4343-996E-8D2FE3A97DF6}">
      <dgm:prSet phldrT="[Text]" custT="1"/>
      <dgm:spPr/>
      <dgm:t>
        <a:bodyPr/>
        <a:lstStyle/>
        <a:p>
          <a:r>
            <a:rPr lang="en-US" sz="2800" dirty="0"/>
            <a:t>Assurances</a:t>
          </a:r>
        </a:p>
      </dgm:t>
    </dgm:pt>
    <dgm:pt modelId="{C93083E2-615B-E14E-B979-417177C1D3AC}" type="parTrans" cxnId="{F3566442-0205-7D4A-A038-57700CC33E87}">
      <dgm:prSet/>
      <dgm:spPr/>
      <dgm:t>
        <a:bodyPr/>
        <a:lstStyle/>
        <a:p>
          <a:endParaRPr lang="en-US"/>
        </a:p>
      </dgm:t>
    </dgm:pt>
    <dgm:pt modelId="{FD960FBE-A2E2-2B45-BD19-F18E43E6CD3A}" type="sibTrans" cxnId="{F3566442-0205-7D4A-A038-57700CC33E87}">
      <dgm:prSet/>
      <dgm:spPr/>
      <dgm:t>
        <a:bodyPr/>
        <a:lstStyle/>
        <a:p>
          <a:endParaRPr lang="en-US"/>
        </a:p>
      </dgm:t>
    </dgm:pt>
    <dgm:pt modelId="{E9B0004B-1B7B-8548-9D63-C19200B55C2E}">
      <dgm:prSet phldrT="[Text]" custT="1"/>
      <dgm:spPr/>
      <dgm:t>
        <a:bodyPr/>
        <a:lstStyle/>
        <a:p>
          <a:r>
            <a:rPr lang="en-US" sz="2800" dirty="0"/>
            <a:t>Domains</a:t>
          </a:r>
        </a:p>
      </dgm:t>
    </dgm:pt>
    <dgm:pt modelId="{5A318171-BB8C-0A4F-BEBE-0F214B267A6F}" type="parTrans" cxnId="{8C1FA7F4-8CE1-FA44-B4EA-B7C86E283B4F}">
      <dgm:prSet/>
      <dgm:spPr/>
      <dgm:t>
        <a:bodyPr/>
        <a:lstStyle/>
        <a:p>
          <a:endParaRPr lang="en-US"/>
        </a:p>
      </dgm:t>
    </dgm:pt>
    <dgm:pt modelId="{A52C605A-ABA1-904D-9F00-B88AFE91609C}" type="sibTrans" cxnId="{8C1FA7F4-8CE1-FA44-B4EA-B7C86E283B4F}">
      <dgm:prSet/>
      <dgm:spPr/>
      <dgm:t>
        <a:bodyPr/>
        <a:lstStyle/>
        <a:p>
          <a:endParaRPr lang="en-US"/>
        </a:p>
      </dgm:t>
    </dgm:pt>
    <dgm:pt modelId="{D5705FCF-7853-DF44-B9D2-75801E2A9BDF}">
      <dgm:prSet phldrT="[Text]" custT="1"/>
      <dgm:spPr/>
      <dgm:t>
        <a:bodyPr/>
        <a:lstStyle/>
        <a:p>
          <a:pPr rtl="0"/>
          <a:r>
            <a:rPr lang="en-US" sz="2800" dirty="0"/>
            <a:t>Standards</a:t>
          </a:r>
          <a:r>
            <a:rPr lang="en-US" sz="2800" dirty="0">
              <a:latin typeface="Calibri"/>
            </a:rPr>
            <a:t>/ Indicators</a:t>
          </a:r>
          <a:endParaRPr lang="en-US" sz="2800" dirty="0"/>
        </a:p>
      </dgm:t>
    </dgm:pt>
    <dgm:pt modelId="{C8A249C0-3A83-884B-AA41-91D1F017461F}" type="parTrans" cxnId="{D934229B-8E8C-1F4C-B03C-DF9CF998FD3F}">
      <dgm:prSet/>
      <dgm:spPr/>
      <dgm:t>
        <a:bodyPr/>
        <a:lstStyle/>
        <a:p>
          <a:endParaRPr lang="en-US"/>
        </a:p>
      </dgm:t>
    </dgm:pt>
    <dgm:pt modelId="{E0D394FA-738A-3A4E-9EB5-D66201F2CCA4}" type="sibTrans" cxnId="{D934229B-8E8C-1F4C-B03C-DF9CF998FD3F}">
      <dgm:prSet/>
      <dgm:spPr/>
      <dgm:t>
        <a:bodyPr/>
        <a:lstStyle/>
        <a:p>
          <a:endParaRPr lang="en-US"/>
        </a:p>
      </dgm:t>
    </dgm:pt>
    <dgm:pt modelId="{9AC932B8-4A12-C94A-B14E-B6E457DD1487}" type="pres">
      <dgm:prSet presAssocID="{5BAA8C11-379E-E647-BC96-537BF05F6F41}" presName="hierChild1" presStyleCnt="0">
        <dgm:presLayoutVars>
          <dgm:chPref val="1"/>
          <dgm:dir/>
          <dgm:animOne val="branch"/>
          <dgm:animLvl val="lvl"/>
          <dgm:resizeHandles/>
        </dgm:presLayoutVars>
      </dgm:prSet>
      <dgm:spPr/>
    </dgm:pt>
    <dgm:pt modelId="{D65A7B98-5360-D045-AE6F-608516187BD2}" type="pres">
      <dgm:prSet presAssocID="{764BC0A7-47A7-3C44-8121-308CCFD470F2}" presName="hierRoot1" presStyleCnt="0"/>
      <dgm:spPr/>
    </dgm:pt>
    <dgm:pt modelId="{5B1A742E-6A15-664E-89A2-374EEED0C553}" type="pres">
      <dgm:prSet presAssocID="{764BC0A7-47A7-3C44-8121-308CCFD470F2}" presName="composite" presStyleCnt="0"/>
      <dgm:spPr/>
    </dgm:pt>
    <dgm:pt modelId="{1AA5636C-BFC1-BC4C-B460-AC198773FE67}" type="pres">
      <dgm:prSet presAssocID="{764BC0A7-47A7-3C44-8121-308CCFD470F2}" presName="background" presStyleLbl="node0" presStyleIdx="0" presStyleCnt="1"/>
      <dgm:spPr/>
    </dgm:pt>
    <dgm:pt modelId="{7C7661C0-7FC3-0F43-9DFF-BC2566897D88}" type="pres">
      <dgm:prSet presAssocID="{764BC0A7-47A7-3C44-8121-308CCFD470F2}" presName="text" presStyleLbl="fgAcc0" presStyleIdx="0" presStyleCnt="1" custScaleX="329250">
        <dgm:presLayoutVars>
          <dgm:chPref val="3"/>
        </dgm:presLayoutVars>
      </dgm:prSet>
      <dgm:spPr/>
    </dgm:pt>
    <dgm:pt modelId="{7C4DD74A-25F0-1B4D-BCB8-FFAD08EC3A23}" type="pres">
      <dgm:prSet presAssocID="{764BC0A7-47A7-3C44-8121-308CCFD470F2}" presName="hierChild2" presStyleCnt="0"/>
      <dgm:spPr/>
    </dgm:pt>
    <dgm:pt modelId="{42CBADAE-F1C1-AE44-A833-989687154AFB}" type="pres">
      <dgm:prSet presAssocID="{C93083E2-615B-E14E-B979-417177C1D3AC}" presName="Name10" presStyleLbl="parChTrans1D2" presStyleIdx="0" presStyleCnt="2"/>
      <dgm:spPr/>
    </dgm:pt>
    <dgm:pt modelId="{BA1075F0-5C93-D84D-B7EB-F30E715F6A6D}" type="pres">
      <dgm:prSet presAssocID="{AE36BE11-2ED2-4343-996E-8D2FE3A97DF6}" presName="hierRoot2" presStyleCnt="0"/>
      <dgm:spPr/>
    </dgm:pt>
    <dgm:pt modelId="{C2F11C22-CD34-AE49-BB4C-F91DBE389184}" type="pres">
      <dgm:prSet presAssocID="{AE36BE11-2ED2-4343-996E-8D2FE3A97DF6}" presName="composite2" presStyleCnt="0"/>
      <dgm:spPr/>
    </dgm:pt>
    <dgm:pt modelId="{4CE6DB97-2802-B145-BC73-37F1E6078BC8}" type="pres">
      <dgm:prSet presAssocID="{AE36BE11-2ED2-4343-996E-8D2FE3A97DF6}" presName="background2" presStyleLbl="node2" presStyleIdx="0" presStyleCnt="2"/>
      <dgm:spPr/>
    </dgm:pt>
    <dgm:pt modelId="{8C359BDC-1152-F741-996E-BF452FCAEF5E}" type="pres">
      <dgm:prSet presAssocID="{AE36BE11-2ED2-4343-996E-8D2FE3A97DF6}" presName="text2" presStyleLbl="fgAcc2" presStyleIdx="0" presStyleCnt="2" custScaleX="122364" custLinFactNeighborX="-54900" custLinFactNeighborY="-8311">
        <dgm:presLayoutVars>
          <dgm:chPref val="3"/>
        </dgm:presLayoutVars>
      </dgm:prSet>
      <dgm:spPr/>
    </dgm:pt>
    <dgm:pt modelId="{CDDC1796-E3A4-1F4A-8785-8C87DE289589}" type="pres">
      <dgm:prSet presAssocID="{AE36BE11-2ED2-4343-996E-8D2FE3A97DF6}" presName="hierChild3" presStyleCnt="0"/>
      <dgm:spPr/>
    </dgm:pt>
    <dgm:pt modelId="{192EA711-D2EE-584C-95FE-8A2FAD7D7A9C}" type="pres">
      <dgm:prSet presAssocID="{5A318171-BB8C-0A4F-BEBE-0F214B267A6F}" presName="Name10" presStyleLbl="parChTrans1D2" presStyleIdx="1" presStyleCnt="2"/>
      <dgm:spPr/>
    </dgm:pt>
    <dgm:pt modelId="{A8F8B775-62F5-0A49-A0F6-E4E1FD9BD61A}" type="pres">
      <dgm:prSet presAssocID="{E9B0004B-1B7B-8548-9D63-C19200B55C2E}" presName="hierRoot2" presStyleCnt="0"/>
      <dgm:spPr/>
    </dgm:pt>
    <dgm:pt modelId="{43B1A4D6-4D75-8549-9806-8BDF9CE39F7A}" type="pres">
      <dgm:prSet presAssocID="{E9B0004B-1B7B-8548-9D63-C19200B55C2E}" presName="composite2" presStyleCnt="0"/>
      <dgm:spPr/>
    </dgm:pt>
    <dgm:pt modelId="{CEAE48CE-3E63-A74E-9758-CB157339F7CB}" type="pres">
      <dgm:prSet presAssocID="{E9B0004B-1B7B-8548-9D63-C19200B55C2E}" presName="background2" presStyleLbl="node2" presStyleIdx="1" presStyleCnt="2"/>
      <dgm:spPr/>
    </dgm:pt>
    <dgm:pt modelId="{987DE840-C395-614F-B8AD-1A1512C00AD5}" type="pres">
      <dgm:prSet presAssocID="{E9B0004B-1B7B-8548-9D63-C19200B55C2E}" presName="text2" presStyleLbl="fgAcc2" presStyleIdx="1" presStyleCnt="2" custScaleX="126877" custLinFactNeighborX="51406" custLinFactNeighborY="-8311">
        <dgm:presLayoutVars>
          <dgm:chPref val="3"/>
        </dgm:presLayoutVars>
      </dgm:prSet>
      <dgm:spPr/>
    </dgm:pt>
    <dgm:pt modelId="{324C5748-75C7-A347-9951-BF6A2814BE7B}" type="pres">
      <dgm:prSet presAssocID="{E9B0004B-1B7B-8548-9D63-C19200B55C2E}" presName="hierChild3" presStyleCnt="0"/>
      <dgm:spPr/>
    </dgm:pt>
    <dgm:pt modelId="{26377A16-D388-644D-89D3-59975BBF521D}" type="pres">
      <dgm:prSet presAssocID="{C8A249C0-3A83-884B-AA41-91D1F017461F}" presName="Name17" presStyleLbl="parChTrans1D3" presStyleIdx="0" presStyleCnt="1"/>
      <dgm:spPr/>
    </dgm:pt>
    <dgm:pt modelId="{6A7935E2-B6BD-8944-B059-D2E8EC015173}" type="pres">
      <dgm:prSet presAssocID="{D5705FCF-7853-DF44-B9D2-75801E2A9BDF}" presName="hierRoot3" presStyleCnt="0"/>
      <dgm:spPr/>
    </dgm:pt>
    <dgm:pt modelId="{40278587-93B6-6546-A191-276996517B5D}" type="pres">
      <dgm:prSet presAssocID="{D5705FCF-7853-DF44-B9D2-75801E2A9BDF}" presName="composite3" presStyleCnt="0"/>
      <dgm:spPr/>
    </dgm:pt>
    <dgm:pt modelId="{95913BE4-FBEC-AF49-9B27-257152BDC34C}" type="pres">
      <dgm:prSet presAssocID="{D5705FCF-7853-DF44-B9D2-75801E2A9BDF}" presName="background3" presStyleLbl="node3" presStyleIdx="0" presStyleCnt="1"/>
      <dgm:spPr/>
    </dgm:pt>
    <dgm:pt modelId="{AA7DBD0E-5B84-3E4E-92E4-C4E37807407F}" type="pres">
      <dgm:prSet presAssocID="{D5705FCF-7853-DF44-B9D2-75801E2A9BDF}" presName="text3" presStyleLbl="fgAcc3" presStyleIdx="0" presStyleCnt="1" custScaleX="115013" custLinFactNeighborX="51406" custLinFactNeighborY="29137">
        <dgm:presLayoutVars>
          <dgm:chPref val="3"/>
        </dgm:presLayoutVars>
      </dgm:prSet>
      <dgm:spPr/>
    </dgm:pt>
    <dgm:pt modelId="{2F694B32-ACD0-CE43-B7C8-5EE57310EF04}" type="pres">
      <dgm:prSet presAssocID="{D5705FCF-7853-DF44-B9D2-75801E2A9BDF}" presName="hierChild4" presStyleCnt="0"/>
      <dgm:spPr/>
    </dgm:pt>
  </dgm:ptLst>
  <dgm:cxnLst>
    <dgm:cxn modelId="{D09AFA2C-6133-A447-B1F3-2C4CF8331FD3}" type="presOf" srcId="{E9B0004B-1B7B-8548-9D63-C19200B55C2E}" destId="{987DE840-C395-614F-B8AD-1A1512C00AD5}" srcOrd="0" destOrd="0" presId="urn:microsoft.com/office/officeart/2005/8/layout/hierarchy1"/>
    <dgm:cxn modelId="{F3566442-0205-7D4A-A038-57700CC33E87}" srcId="{764BC0A7-47A7-3C44-8121-308CCFD470F2}" destId="{AE36BE11-2ED2-4343-996E-8D2FE3A97DF6}" srcOrd="0" destOrd="0" parTransId="{C93083E2-615B-E14E-B979-417177C1D3AC}" sibTransId="{FD960FBE-A2E2-2B45-BD19-F18E43E6CD3A}"/>
    <dgm:cxn modelId="{9294AD4C-F7A2-3047-8DCD-3C5892B87F36}" type="presOf" srcId="{5A318171-BB8C-0A4F-BEBE-0F214B267A6F}" destId="{192EA711-D2EE-584C-95FE-8A2FAD7D7A9C}" srcOrd="0" destOrd="0" presId="urn:microsoft.com/office/officeart/2005/8/layout/hierarchy1"/>
    <dgm:cxn modelId="{63A44286-874D-B942-A10F-B878F5CBD525}" type="presOf" srcId="{5BAA8C11-379E-E647-BC96-537BF05F6F41}" destId="{9AC932B8-4A12-C94A-B14E-B6E457DD1487}" srcOrd="0" destOrd="0" presId="urn:microsoft.com/office/officeart/2005/8/layout/hierarchy1"/>
    <dgm:cxn modelId="{A020B28C-3738-A74B-A64C-E006A5785E53}" type="presOf" srcId="{C93083E2-615B-E14E-B979-417177C1D3AC}" destId="{42CBADAE-F1C1-AE44-A833-989687154AFB}" srcOrd="0" destOrd="0" presId="urn:microsoft.com/office/officeart/2005/8/layout/hierarchy1"/>
    <dgm:cxn modelId="{D934229B-8E8C-1F4C-B03C-DF9CF998FD3F}" srcId="{E9B0004B-1B7B-8548-9D63-C19200B55C2E}" destId="{D5705FCF-7853-DF44-B9D2-75801E2A9BDF}" srcOrd="0" destOrd="0" parTransId="{C8A249C0-3A83-884B-AA41-91D1F017461F}" sibTransId="{E0D394FA-738A-3A4E-9EB5-D66201F2CCA4}"/>
    <dgm:cxn modelId="{DBA899A3-E96E-0D45-BEA8-2741F5C596E8}" type="presOf" srcId="{AE36BE11-2ED2-4343-996E-8D2FE3A97DF6}" destId="{8C359BDC-1152-F741-996E-BF452FCAEF5E}" srcOrd="0" destOrd="0" presId="urn:microsoft.com/office/officeart/2005/8/layout/hierarchy1"/>
    <dgm:cxn modelId="{92F61CA7-025A-FE43-86EC-1EA4F5C8BE54}" type="presOf" srcId="{C8A249C0-3A83-884B-AA41-91D1F017461F}" destId="{26377A16-D388-644D-89D3-59975BBF521D}" srcOrd="0" destOrd="0" presId="urn:microsoft.com/office/officeart/2005/8/layout/hierarchy1"/>
    <dgm:cxn modelId="{B2C634D0-06EC-724C-B6D9-E709F562C718}" type="presOf" srcId="{764BC0A7-47A7-3C44-8121-308CCFD470F2}" destId="{7C7661C0-7FC3-0F43-9DFF-BC2566897D88}" srcOrd="0" destOrd="0" presId="urn:microsoft.com/office/officeart/2005/8/layout/hierarchy1"/>
    <dgm:cxn modelId="{13032BD5-03E5-A44E-9E89-ED9D6E23F03E}" type="presOf" srcId="{D5705FCF-7853-DF44-B9D2-75801E2A9BDF}" destId="{AA7DBD0E-5B84-3E4E-92E4-C4E37807407F}" srcOrd="0" destOrd="0" presId="urn:microsoft.com/office/officeart/2005/8/layout/hierarchy1"/>
    <dgm:cxn modelId="{C54F7FDC-E889-FB4B-872E-94BE4B07FEDD}" srcId="{5BAA8C11-379E-E647-BC96-537BF05F6F41}" destId="{764BC0A7-47A7-3C44-8121-308CCFD470F2}" srcOrd="0" destOrd="0" parTransId="{1528B1B5-869F-EC46-AD95-F5127EE265DE}" sibTransId="{7F6B4DF0-B955-DC41-8EB7-6CFEF39EC01F}"/>
    <dgm:cxn modelId="{8C1FA7F4-8CE1-FA44-B4EA-B7C86E283B4F}" srcId="{764BC0A7-47A7-3C44-8121-308CCFD470F2}" destId="{E9B0004B-1B7B-8548-9D63-C19200B55C2E}" srcOrd="1" destOrd="0" parTransId="{5A318171-BB8C-0A4F-BEBE-0F214B267A6F}" sibTransId="{A52C605A-ABA1-904D-9F00-B88AFE91609C}"/>
    <dgm:cxn modelId="{D8CDCC4C-E3C7-3240-ABF3-26D8E13D5DC7}" type="presParOf" srcId="{9AC932B8-4A12-C94A-B14E-B6E457DD1487}" destId="{D65A7B98-5360-D045-AE6F-608516187BD2}" srcOrd="0" destOrd="0" presId="urn:microsoft.com/office/officeart/2005/8/layout/hierarchy1"/>
    <dgm:cxn modelId="{5619E5EF-6758-504A-9837-326FA2FB18D9}" type="presParOf" srcId="{D65A7B98-5360-D045-AE6F-608516187BD2}" destId="{5B1A742E-6A15-664E-89A2-374EEED0C553}" srcOrd="0" destOrd="0" presId="urn:microsoft.com/office/officeart/2005/8/layout/hierarchy1"/>
    <dgm:cxn modelId="{C6FBC16F-EDDC-7741-B857-9C6981E8AA49}" type="presParOf" srcId="{5B1A742E-6A15-664E-89A2-374EEED0C553}" destId="{1AA5636C-BFC1-BC4C-B460-AC198773FE67}" srcOrd="0" destOrd="0" presId="urn:microsoft.com/office/officeart/2005/8/layout/hierarchy1"/>
    <dgm:cxn modelId="{EF36CC9A-4B10-A14B-9EFC-43280B47A8CD}" type="presParOf" srcId="{5B1A742E-6A15-664E-89A2-374EEED0C553}" destId="{7C7661C0-7FC3-0F43-9DFF-BC2566897D88}" srcOrd="1" destOrd="0" presId="urn:microsoft.com/office/officeart/2005/8/layout/hierarchy1"/>
    <dgm:cxn modelId="{5B5167E6-2ACE-EC48-9FF1-B3E8DF4E302F}" type="presParOf" srcId="{D65A7B98-5360-D045-AE6F-608516187BD2}" destId="{7C4DD74A-25F0-1B4D-BCB8-FFAD08EC3A23}" srcOrd="1" destOrd="0" presId="urn:microsoft.com/office/officeart/2005/8/layout/hierarchy1"/>
    <dgm:cxn modelId="{3D568F3C-8F26-264F-BDBA-8D01FC3D7DBC}" type="presParOf" srcId="{7C4DD74A-25F0-1B4D-BCB8-FFAD08EC3A23}" destId="{42CBADAE-F1C1-AE44-A833-989687154AFB}" srcOrd="0" destOrd="0" presId="urn:microsoft.com/office/officeart/2005/8/layout/hierarchy1"/>
    <dgm:cxn modelId="{016AA129-F6E9-4346-B7BE-CBE052AD17F5}" type="presParOf" srcId="{7C4DD74A-25F0-1B4D-BCB8-FFAD08EC3A23}" destId="{BA1075F0-5C93-D84D-B7EB-F30E715F6A6D}" srcOrd="1" destOrd="0" presId="urn:microsoft.com/office/officeart/2005/8/layout/hierarchy1"/>
    <dgm:cxn modelId="{9A4AA75E-4393-1044-9B04-ECA8CD87B7CF}" type="presParOf" srcId="{BA1075F0-5C93-D84D-B7EB-F30E715F6A6D}" destId="{C2F11C22-CD34-AE49-BB4C-F91DBE389184}" srcOrd="0" destOrd="0" presId="urn:microsoft.com/office/officeart/2005/8/layout/hierarchy1"/>
    <dgm:cxn modelId="{C3CC6159-4F58-1A47-ADA1-D41074E26111}" type="presParOf" srcId="{C2F11C22-CD34-AE49-BB4C-F91DBE389184}" destId="{4CE6DB97-2802-B145-BC73-37F1E6078BC8}" srcOrd="0" destOrd="0" presId="urn:microsoft.com/office/officeart/2005/8/layout/hierarchy1"/>
    <dgm:cxn modelId="{2C469199-1089-1748-807B-A17E607E6459}" type="presParOf" srcId="{C2F11C22-CD34-AE49-BB4C-F91DBE389184}" destId="{8C359BDC-1152-F741-996E-BF452FCAEF5E}" srcOrd="1" destOrd="0" presId="urn:microsoft.com/office/officeart/2005/8/layout/hierarchy1"/>
    <dgm:cxn modelId="{A5102ECC-5D7E-F248-8973-29A442970B36}" type="presParOf" srcId="{BA1075F0-5C93-D84D-B7EB-F30E715F6A6D}" destId="{CDDC1796-E3A4-1F4A-8785-8C87DE289589}" srcOrd="1" destOrd="0" presId="urn:microsoft.com/office/officeart/2005/8/layout/hierarchy1"/>
    <dgm:cxn modelId="{087FF48E-BEA8-AF40-915D-BDEA68205D36}" type="presParOf" srcId="{7C4DD74A-25F0-1B4D-BCB8-FFAD08EC3A23}" destId="{192EA711-D2EE-584C-95FE-8A2FAD7D7A9C}" srcOrd="2" destOrd="0" presId="urn:microsoft.com/office/officeart/2005/8/layout/hierarchy1"/>
    <dgm:cxn modelId="{F6C07C4C-C34B-C347-8169-F8791A96DD2A}" type="presParOf" srcId="{7C4DD74A-25F0-1B4D-BCB8-FFAD08EC3A23}" destId="{A8F8B775-62F5-0A49-A0F6-E4E1FD9BD61A}" srcOrd="3" destOrd="0" presId="urn:microsoft.com/office/officeart/2005/8/layout/hierarchy1"/>
    <dgm:cxn modelId="{445EAB8D-C458-D147-A429-881802FD6473}" type="presParOf" srcId="{A8F8B775-62F5-0A49-A0F6-E4E1FD9BD61A}" destId="{43B1A4D6-4D75-8549-9806-8BDF9CE39F7A}" srcOrd="0" destOrd="0" presId="urn:microsoft.com/office/officeart/2005/8/layout/hierarchy1"/>
    <dgm:cxn modelId="{22509404-23FB-2E42-B0F1-70C4641ACA01}" type="presParOf" srcId="{43B1A4D6-4D75-8549-9806-8BDF9CE39F7A}" destId="{CEAE48CE-3E63-A74E-9758-CB157339F7CB}" srcOrd="0" destOrd="0" presId="urn:microsoft.com/office/officeart/2005/8/layout/hierarchy1"/>
    <dgm:cxn modelId="{B2D860C6-91BF-854B-A77D-9A1C6AE632E1}" type="presParOf" srcId="{43B1A4D6-4D75-8549-9806-8BDF9CE39F7A}" destId="{987DE840-C395-614F-B8AD-1A1512C00AD5}" srcOrd="1" destOrd="0" presId="urn:microsoft.com/office/officeart/2005/8/layout/hierarchy1"/>
    <dgm:cxn modelId="{F8B80FC3-5708-3648-B9A5-6B92727CF2EF}" type="presParOf" srcId="{A8F8B775-62F5-0A49-A0F6-E4E1FD9BD61A}" destId="{324C5748-75C7-A347-9951-BF6A2814BE7B}" srcOrd="1" destOrd="0" presId="urn:microsoft.com/office/officeart/2005/8/layout/hierarchy1"/>
    <dgm:cxn modelId="{5DAF0BDA-F33A-8247-9E05-9802A51C0256}" type="presParOf" srcId="{324C5748-75C7-A347-9951-BF6A2814BE7B}" destId="{26377A16-D388-644D-89D3-59975BBF521D}" srcOrd="0" destOrd="0" presId="urn:microsoft.com/office/officeart/2005/8/layout/hierarchy1"/>
    <dgm:cxn modelId="{646948E0-1E53-0149-8106-9B6E1458948A}" type="presParOf" srcId="{324C5748-75C7-A347-9951-BF6A2814BE7B}" destId="{6A7935E2-B6BD-8944-B059-D2E8EC015173}" srcOrd="1" destOrd="0" presId="urn:microsoft.com/office/officeart/2005/8/layout/hierarchy1"/>
    <dgm:cxn modelId="{19D28454-46B7-1E46-8F23-50026917CBA2}" type="presParOf" srcId="{6A7935E2-B6BD-8944-B059-D2E8EC015173}" destId="{40278587-93B6-6546-A191-276996517B5D}" srcOrd="0" destOrd="0" presId="urn:microsoft.com/office/officeart/2005/8/layout/hierarchy1"/>
    <dgm:cxn modelId="{E592105E-0A93-C145-8019-489596128C59}" type="presParOf" srcId="{40278587-93B6-6546-A191-276996517B5D}" destId="{95913BE4-FBEC-AF49-9B27-257152BDC34C}" srcOrd="0" destOrd="0" presId="urn:microsoft.com/office/officeart/2005/8/layout/hierarchy1"/>
    <dgm:cxn modelId="{EAFEB8F3-95B7-9146-A889-F04DEA9E9464}" type="presParOf" srcId="{40278587-93B6-6546-A191-276996517B5D}" destId="{AA7DBD0E-5B84-3E4E-92E4-C4E37807407F}" srcOrd="1" destOrd="0" presId="urn:microsoft.com/office/officeart/2005/8/layout/hierarchy1"/>
    <dgm:cxn modelId="{11F995DF-E9A7-F843-9AA5-04F763379038}" type="presParOf" srcId="{6A7935E2-B6BD-8944-B059-D2E8EC015173}" destId="{2F694B32-ACD0-CE43-B7C8-5EE57310EF04}"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77A16-D388-644D-89D3-59975BBF521D}">
      <dsp:nvSpPr>
        <dsp:cNvPr id="0" name=""/>
        <dsp:cNvSpPr/>
      </dsp:nvSpPr>
      <dsp:spPr>
        <a:xfrm>
          <a:off x="4827832" y="2565588"/>
          <a:ext cx="100909" cy="584736"/>
        </a:xfrm>
        <a:custGeom>
          <a:avLst/>
          <a:gdLst/>
          <a:ahLst/>
          <a:cxnLst/>
          <a:rect l="0" t="0" r="0" b="0"/>
          <a:pathLst>
            <a:path>
              <a:moveTo>
                <a:pt x="0" y="0"/>
              </a:moveTo>
              <a:lnTo>
                <a:pt x="0" y="427147"/>
              </a:lnTo>
              <a:lnTo>
                <a:pt x="100909" y="427147"/>
              </a:lnTo>
              <a:lnTo>
                <a:pt x="100909" y="584736"/>
              </a:lnTo>
            </a:path>
          </a:pathLst>
        </a:custGeom>
        <a:noFill/>
        <a:ln w="25400" cap="flat" cmpd="sng" algn="ctr">
          <a:solidFill>
            <a:schemeClr val="accent1">
              <a:shade val="8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92EA711-D2EE-584C-95FE-8A2FAD7D7A9C}">
      <dsp:nvSpPr>
        <dsp:cNvPr id="0" name=""/>
        <dsp:cNvSpPr/>
      </dsp:nvSpPr>
      <dsp:spPr>
        <a:xfrm>
          <a:off x="2953494" y="1080424"/>
          <a:ext cx="1874338" cy="404962"/>
        </a:xfrm>
        <a:custGeom>
          <a:avLst/>
          <a:gdLst/>
          <a:ahLst/>
          <a:cxnLst/>
          <a:rect l="0" t="0" r="0" b="0"/>
          <a:pathLst>
            <a:path>
              <a:moveTo>
                <a:pt x="0" y="0"/>
              </a:moveTo>
              <a:lnTo>
                <a:pt x="0" y="247374"/>
              </a:lnTo>
              <a:lnTo>
                <a:pt x="1874338" y="247374"/>
              </a:lnTo>
              <a:lnTo>
                <a:pt x="1874338" y="404962"/>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2CBADAE-F1C1-AE44-A833-989687154AFB}">
      <dsp:nvSpPr>
        <dsp:cNvPr id="0" name=""/>
        <dsp:cNvSpPr/>
      </dsp:nvSpPr>
      <dsp:spPr>
        <a:xfrm>
          <a:off x="851758" y="1080424"/>
          <a:ext cx="2101735" cy="404962"/>
        </a:xfrm>
        <a:custGeom>
          <a:avLst/>
          <a:gdLst/>
          <a:ahLst/>
          <a:cxnLst/>
          <a:rect l="0" t="0" r="0" b="0"/>
          <a:pathLst>
            <a:path>
              <a:moveTo>
                <a:pt x="2101735" y="0"/>
              </a:moveTo>
              <a:lnTo>
                <a:pt x="2101735" y="247374"/>
              </a:lnTo>
              <a:lnTo>
                <a:pt x="0" y="247374"/>
              </a:lnTo>
              <a:lnTo>
                <a:pt x="0" y="404962"/>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AA5636C-BFC1-BC4C-B460-AC198773FE67}">
      <dsp:nvSpPr>
        <dsp:cNvPr id="0" name=""/>
        <dsp:cNvSpPr/>
      </dsp:nvSpPr>
      <dsp:spPr>
        <a:xfrm>
          <a:off x="153049" y="222"/>
          <a:ext cx="5600889" cy="1080201"/>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7C7661C0-7FC3-0F43-9DFF-BC2566897D88}">
      <dsp:nvSpPr>
        <dsp:cNvPr id="0" name=""/>
        <dsp:cNvSpPr/>
      </dsp:nvSpPr>
      <dsp:spPr>
        <a:xfrm>
          <a:off x="342060" y="179783"/>
          <a:ext cx="5600889" cy="10802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ICAA Standard Set</a:t>
          </a:r>
        </a:p>
      </dsp:txBody>
      <dsp:txXfrm>
        <a:off x="373698" y="211421"/>
        <a:ext cx="5537613" cy="1016925"/>
      </dsp:txXfrm>
    </dsp:sp>
    <dsp:sp modelId="{4CE6DB97-2802-B145-BC73-37F1E6078BC8}">
      <dsp:nvSpPr>
        <dsp:cNvPr id="0" name=""/>
        <dsp:cNvSpPr/>
      </dsp:nvSpPr>
      <dsp:spPr>
        <a:xfrm>
          <a:off x="-189011" y="1485386"/>
          <a:ext cx="2081540" cy="1080201"/>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C359BDC-1152-F741-996E-BF452FCAEF5E}">
      <dsp:nvSpPr>
        <dsp:cNvPr id="0" name=""/>
        <dsp:cNvSpPr/>
      </dsp:nvSpPr>
      <dsp:spPr>
        <a:xfrm>
          <a:off x="0" y="1664947"/>
          <a:ext cx="2081540" cy="10802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Assurances</a:t>
          </a:r>
        </a:p>
      </dsp:txBody>
      <dsp:txXfrm>
        <a:off x="31638" y="1696585"/>
        <a:ext cx="2018264" cy="1016925"/>
      </dsp:txXfrm>
    </dsp:sp>
    <dsp:sp modelId="{CEAE48CE-3E63-A74E-9758-CB157339F7CB}">
      <dsp:nvSpPr>
        <dsp:cNvPr id="0" name=""/>
        <dsp:cNvSpPr/>
      </dsp:nvSpPr>
      <dsp:spPr>
        <a:xfrm>
          <a:off x="3748676" y="1485386"/>
          <a:ext cx="2158311" cy="1080201"/>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87DE840-C395-614F-B8AD-1A1512C00AD5}">
      <dsp:nvSpPr>
        <dsp:cNvPr id="0" name=""/>
        <dsp:cNvSpPr/>
      </dsp:nvSpPr>
      <dsp:spPr>
        <a:xfrm>
          <a:off x="3937688" y="1664947"/>
          <a:ext cx="2158311" cy="10802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Domains</a:t>
          </a:r>
        </a:p>
      </dsp:txBody>
      <dsp:txXfrm>
        <a:off x="3969326" y="1696585"/>
        <a:ext cx="2095035" cy="1016925"/>
      </dsp:txXfrm>
    </dsp:sp>
    <dsp:sp modelId="{95913BE4-FBEC-AF49-9B27-257152BDC34C}">
      <dsp:nvSpPr>
        <dsp:cNvPr id="0" name=""/>
        <dsp:cNvSpPr/>
      </dsp:nvSpPr>
      <dsp:spPr>
        <a:xfrm>
          <a:off x="3950495" y="3150324"/>
          <a:ext cx="1956492" cy="1080201"/>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A7DBD0E-5B84-3E4E-92E4-C4E37807407F}">
      <dsp:nvSpPr>
        <dsp:cNvPr id="0" name=""/>
        <dsp:cNvSpPr/>
      </dsp:nvSpPr>
      <dsp:spPr>
        <a:xfrm>
          <a:off x="4139507" y="3329886"/>
          <a:ext cx="1956492" cy="10802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kern="1200" dirty="0"/>
            <a:t>Standards</a:t>
          </a:r>
          <a:r>
            <a:rPr lang="en-US" sz="2800" kern="1200" dirty="0">
              <a:latin typeface="Calibri"/>
            </a:rPr>
            <a:t>/ Indicators</a:t>
          </a:r>
          <a:endParaRPr lang="en-US" sz="2800" kern="1200" dirty="0"/>
        </a:p>
      </dsp:txBody>
      <dsp:txXfrm>
        <a:off x="4171145" y="3361524"/>
        <a:ext cx="1893216" cy="10169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4B4F41-F1CA-334E-B52E-D1F4B2D0B7B4}" type="datetimeFigureOut">
              <a:rPr lang="en-US" smtClean="0"/>
              <a:t>6/27/2024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851C8C-1719-1448-9E50-B521F0990824}" type="slidenum">
              <a:rPr lang="en-US" smtClean="0"/>
              <a:t>‹#›</a:t>
            </a:fld>
            <a:endParaRPr lang="en-US"/>
          </a:p>
        </p:txBody>
      </p:sp>
    </p:spTree>
    <p:extLst>
      <p:ext uri="{BB962C8B-B14F-4D97-AF65-F5344CB8AC3E}">
        <p14:creationId xmlns:p14="http://schemas.microsoft.com/office/powerpoint/2010/main" val="3028344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47E053-C248-4813-B67D-DF422706E5AC}" type="datetimeFigureOut">
              <a:rPr lang="en-US" smtClean="0"/>
              <a:t>6/27/2024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88D06-3984-456C-B641-5F7ADD8A1274}" type="slidenum">
              <a:rPr lang="en-US" smtClean="0"/>
              <a:t>‹#›</a:t>
            </a:fld>
            <a:endParaRPr lang="en-US"/>
          </a:p>
        </p:txBody>
      </p:sp>
    </p:spTree>
    <p:extLst>
      <p:ext uri="{BB962C8B-B14F-4D97-AF65-F5344CB8AC3E}">
        <p14:creationId xmlns:p14="http://schemas.microsoft.com/office/powerpoint/2010/main" val="2788083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a:t>
            </a:fld>
            <a:endParaRPr lang="en-US"/>
          </a:p>
        </p:txBody>
      </p:sp>
    </p:spTree>
    <p:extLst>
      <p:ext uri="{BB962C8B-B14F-4D97-AF65-F5344CB8AC3E}">
        <p14:creationId xmlns:p14="http://schemas.microsoft.com/office/powerpoint/2010/main" val="1550253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Ask:  Why</a:t>
            </a:r>
            <a:r>
              <a:rPr lang="en-US" b="1" baseline="0" dirty="0"/>
              <a:t> is accreditation important?</a:t>
            </a:r>
            <a:endParaRPr lang="en-US" b="1" dirty="0"/>
          </a:p>
          <a:p>
            <a:endParaRPr lang="en-US" b="1" dirty="0"/>
          </a:p>
        </p:txBody>
      </p:sp>
      <p:sp>
        <p:nvSpPr>
          <p:cNvPr id="4" name="Slide Number Placeholder 3"/>
          <p:cNvSpPr>
            <a:spLocks noGrp="1"/>
          </p:cNvSpPr>
          <p:nvPr>
            <p:ph type="sldNum" sz="quarter" idx="10"/>
          </p:nvPr>
        </p:nvSpPr>
        <p:spPr/>
        <p:txBody>
          <a:bodyPr/>
          <a:lstStyle/>
          <a:p>
            <a:fld id="{D7488D06-3984-456C-B641-5F7ADD8A1274}" type="slidenum">
              <a:rPr lang="en-US" smtClean="0"/>
              <a:t>2</a:t>
            </a:fld>
            <a:endParaRPr lang="en-US"/>
          </a:p>
        </p:txBody>
      </p:sp>
    </p:spTree>
    <p:extLst>
      <p:ext uri="{BB962C8B-B14F-4D97-AF65-F5344CB8AC3E}">
        <p14:creationId xmlns:p14="http://schemas.microsoft.com/office/powerpoint/2010/main" val="1378347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discuss – 3 foundational elements of a Christian school:  Biblical worldview (Biblical content [memorization and application both], Biblical principles, Christian character, servant’s heart (serving others)</a:t>
            </a:r>
            <a:br>
              <a:rPr lang="en-US" dirty="0"/>
            </a:br>
            <a:endParaRPr lang="en-US" dirty="0"/>
          </a:p>
          <a:p>
            <a:r>
              <a:rPr lang="en-US" dirty="0"/>
              <a:t>Explain Biblical worldview in greater detail – integration of faith and learning </a:t>
            </a:r>
          </a:p>
          <a:p>
            <a:r>
              <a:rPr lang="en-US" dirty="0"/>
              <a:t>	integration of faith into all of life</a:t>
            </a:r>
          </a:p>
          <a:p>
            <a:r>
              <a:rPr lang="en-US" dirty="0"/>
              <a:t>	interpretive framework for value, conduct, decision-making, and success</a:t>
            </a:r>
          </a:p>
          <a:p>
            <a:r>
              <a:rPr lang="en-US" dirty="0"/>
              <a:t>	grounds life in Biblical certainty</a:t>
            </a:r>
          </a:p>
          <a:p>
            <a:r>
              <a:rPr lang="en-US" dirty="0"/>
              <a:t>	how does this subject or extra- or co-curricular activity inform my understanding of God</a:t>
            </a:r>
          </a:p>
          <a:p>
            <a:r>
              <a:rPr lang="en-US" dirty="0"/>
              <a:t>	how should God’s truth revealed through this subject or extra- or co-curricular inform my life</a:t>
            </a:r>
          </a:p>
          <a:p>
            <a:r>
              <a:rPr lang="en-US" dirty="0"/>
              <a:t>	various levels of biblical worldview shaping</a:t>
            </a:r>
          </a:p>
        </p:txBody>
      </p:sp>
      <p:sp>
        <p:nvSpPr>
          <p:cNvPr id="4" name="Slide Number Placeholder 3"/>
          <p:cNvSpPr>
            <a:spLocks noGrp="1"/>
          </p:cNvSpPr>
          <p:nvPr>
            <p:ph type="sldNum" sz="quarter" idx="10"/>
          </p:nvPr>
        </p:nvSpPr>
        <p:spPr/>
        <p:txBody>
          <a:bodyPr/>
          <a:lstStyle/>
          <a:p>
            <a:fld id="{D7488D06-3984-456C-B641-5F7ADD8A1274}" type="slidenum">
              <a:rPr lang="en-US" smtClean="0"/>
              <a:t>4</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Assurances 1-4 are statements of practices that are foundational to establishing and maintaining the unique Christian identity and culture of a Christian school.  They require</a:t>
            </a:r>
            <a:r>
              <a:rPr lang="en-US" sz="1200" kern="1200" baseline="0" dirty="0">
                <a:solidFill>
                  <a:schemeClr val="tx1"/>
                </a:solidFill>
                <a:effectLst/>
                <a:latin typeface="+mn-lt"/>
                <a:ea typeface="+mn-ea"/>
                <a:cs typeface="+mn-cs"/>
              </a:rPr>
              <a:t> a school to have a written Statement of Faith, that all governing authorities, leadership, faculty, and staff are born-again, that all administrators, faculty, and staff engage in spiritual growth, and that all students receive Bible/religious instruction.</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Assurances 5-9 are statements of practices that are foundational to ensuring the school</a:t>
            </a:r>
            <a:r>
              <a:rPr lang="en-US" sz="1200" kern="1200" baseline="0" dirty="0">
                <a:solidFill>
                  <a:schemeClr val="tx1"/>
                </a:solidFill>
                <a:effectLst/>
                <a:latin typeface="+mn-lt"/>
                <a:ea typeface="+mn-ea"/>
                <a:cs typeface="+mn-cs"/>
              </a:rPr>
              <a:t> meets legal requirements to operate</a:t>
            </a:r>
            <a:r>
              <a:rPr lang="en-US" sz="1200" kern="1200" dirty="0">
                <a:solidFill>
                  <a:schemeClr val="tx1"/>
                </a:solidFill>
                <a:effectLst/>
                <a:latin typeface="+mn-lt"/>
                <a:ea typeface="+mn-ea"/>
                <a:cs typeface="+mn-cs"/>
              </a:rPr>
              <a:t>, ensures</a:t>
            </a:r>
            <a:r>
              <a:rPr lang="en-US" sz="1200" kern="1200" baseline="0" dirty="0">
                <a:solidFill>
                  <a:schemeClr val="tx1"/>
                </a:solidFill>
                <a:effectLst/>
                <a:latin typeface="+mn-lt"/>
                <a:ea typeface="+mn-ea"/>
                <a:cs typeface="+mn-cs"/>
              </a:rPr>
              <a:t> maintenance of records if it ever closes, </a:t>
            </a:r>
            <a:r>
              <a:rPr lang="en-US" sz="1200" kern="1200" dirty="0">
                <a:solidFill>
                  <a:schemeClr val="tx1"/>
                </a:solidFill>
                <a:effectLst/>
                <a:latin typeface="+mn-lt"/>
                <a:ea typeface="+mn-ea"/>
                <a:cs typeface="+mn-cs"/>
              </a:rPr>
              <a:t>financial accountability, safety, and a focus on school improvement.  They</a:t>
            </a:r>
            <a:r>
              <a:rPr lang="en-US" sz="1200" kern="1200" baseline="0" dirty="0">
                <a:solidFill>
                  <a:schemeClr val="tx1"/>
                </a:solidFill>
                <a:effectLst/>
                <a:latin typeface="+mn-lt"/>
                <a:ea typeface="+mn-ea"/>
                <a:cs typeface="+mn-cs"/>
              </a:rPr>
              <a:t> require the school to have a written crisis and security management plan, to have a standard financial and accounting system that is regularly reviewed by an outside financial reviewer, to engage in continuous improvement and implement an improvement plan, maintain a current discontinuance plan, and to maintain appropriate records related to meeting legal requirements.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Assurance 10 requires the school to report areas of substantive change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Compliance with all 10 Assurances is foundational for a school to earn and maintain accreditation.</a:t>
            </a:r>
            <a:r>
              <a:rPr lang="en-US" dirty="0">
                <a:effectLst/>
              </a:rPr>
              <a:t> </a:t>
            </a:r>
            <a:endParaRPr lang="en-US" dirty="0"/>
          </a:p>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5</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6</a:t>
            </a:fld>
            <a:endParaRPr lang="en-US"/>
          </a:p>
        </p:txBody>
      </p:sp>
    </p:spTree>
    <p:extLst>
      <p:ext uri="{BB962C8B-B14F-4D97-AF65-F5344CB8AC3E}">
        <p14:creationId xmlns:p14="http://schemas.microsoft.com/office/powerpoint/2010/main" val="1344213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Domains</a:t>
            </a:r>
            <a:r>
              <a:rPr lang="en-US" baseline="0" dirty="0">
                <a:solidFill>
                  <a:schemeClr val="tx1"/>
                </a:solidFill>
              </a:rPr>
              <a:t> </a:t>
            </a:r>
            <a:r>
              <a:rPr lang="mr-IN" baseline="0" dirty="0">
                <a:solidFill>
                  <a:schemeClr val="tx1"/>
                </a:solidFill>
              </a:rPr>
              <a:t>–</a:t>
            </a:r>
            <a:r>
              <a:rPr lang="en-US" baseline="0" dirty="0">
                <a:solidFill>
                  <a:schemeClr val="tx1"/>
                </a:solidFill>
              </a:rPr>
              <a:t> statements that define the capacity of an organization or institution to provide quality and meet the demands of continuous improvement in a Christian education setting.  Each Domain is further defined by Standards, which, in turn are defined by Performance Rubrics.</a:t>
            </a:r>
          </a:p>
          <a:p>
            <a:endParaRPr lang="en-US" baseline="0" dirty="0">
              <a:solidFill>
                <a:schemeClr val="tx1"/>
              </a:solidFill>
            </a:endParaRPr>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D7488D06-3984-456C-B641-5F7ADD8A1274}" type="slidenum">
              <a:rPr lang="en-US" smtClean="0"/>
              <a:t>7</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sz="1200" dirty="0"/>
              <a:t>Together, the standards provide a comprehensive whole.  It is their connectedness that makes them rich and powerful.  The standards provide a roadmap toward excellence.</a:t>
            </a:r>
          </a:p>
          <a:p>
            <a:pPr eaLnBrk="1" hangingPunct="1">
              <a:spcBef>
                <a:spcPct val="0"/>
              </a:spcBef>
            </a:pPr>
            <a:endParaRPr lang="en-US" sz="1200" dirty="0"/>
          </a:p>
          <a:p>
            <a:pPr eaLnBrk="1" hangingPunct="1">
              <a:spcBef>
                <a:spcPct val="0"/>
              </a:spcBef>
            </a:pPr>
            <a:r>
              <a:rPr lang="en-US" sz="1200" dirty="0"/>
              <a:t>The 3</a:t>
            </a:r>
            <a:r>
              <a:rPr lang="en-US" sz="1200" baseline="0" dirty="0"/>
              <a:t> domains of Leadership Capacity, Learning Capacity, and Resource Capacity are founded upon and informed by the Culture Context Domain.</a:t>
            </a:r>
            <a:endParaRPr lang="en-US" sz="1200" dirty="0"/>
          </a:p>
        </p:txBody>
      </p:sp>
      <p:sp>
        <p:nvSpPr>
          <p:cNvPr id="4" name="Slide Number Placeholder 3"/>
          <p:cNvSpPr>
            <a:spLocks noGrp="1"/>
          </p:cNvSpPr>
          <p:nvPr>
            <p:ph type="sldNum" sz="quarter" idx="10"/>
          </p:nvPr>
        </p:nvSpPr>
        <p:spPr/>
        <p:txBody>
          <a:bodyPr/>
          <a:lstStyle/>
          <a:p>
            <a:fld id="{D7488D06-3984-456C-B641-5F7ADD8A1274}" type="slidenum">
              <a:rPr lang="en-US" smtClean="0"/>
              <a:t>8</a:t>
            </a:fld>
            <a:endParaRPr lang="en-US"/>
          </a:p>
        </p:txBody>
      </p:sp>
    </p:spTree>
    <p:extLst>
      <p:ext uri="{BB962C8B-B14F-4D97-AF65-F5344CB8AC3E}">
        <p14:creationId xmlns:p14="http://schemas.microsoft.com/office/powerpoint/2010/main" val="672768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six ICAA Cultural</a:t>
            </a:r>
            <a:r>
              <a:rPr lang="en-US" sz="1200" kern="1200" baseline="0" dirty="0">
                <a:solidFill>
                  <a:schemeClr val="tx1"/>
                </a:solidFill>
                <a:effectLst/>
                <a:latin typeface="+mn-lt"/>
                <a:ea typeface="+mn-ea"/>
                <a:cs typeface="+mn-cs"/>
              </a:rPr>
              <a:t> Context Domain Standards</a:t>
            </a:r>
            <a:r>
              <a:rPr lang="en-US" sz="1200" kern="1200" dirty="0">
                <a:solidFill>
                  <a:schemeClr val="tx1"/>
                </a:solidFill>
                <a:effectLst/>
                <a:latin typeface="+mn-lt"/>
                <a:ea typeface="+mn-ea"/>
                <a:cs typeface="+mn-cs"/>
              </a:rPr>
              <a:t> are comprehensive statements of quality practices, conditions, processes, and actions that are necessary to ensure that the school’s unique Christian identity and Christian culture inform and are fully integrated into all the school’s programs and operations.</a:t>
            </a:r>
            <a:r>
              <a:rPr lang="en-US" dirty="0">
                <a:effectLst/>
              </a:rPr>
              <a:t> </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9</a:t>
            </a:fld>
            <a:endParaRPr lang="en-US"/>
          </a:p>
        </p:txBody>
      </p:sp>
    </p:spTree>
    <p:extLst>
      <p:ext uri="{BB962C8B-B14F-4D97-AF65-F5344CB8AC3E}">
        <p14:creationId xmlns:p14="http://schemas.microsoft.com/office/powerpoint/2010/main" val="1857722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The</a:t>
            </a:r>
            <a:r>
              <a:rPr lang="en-US" baseline="0" dirty="0">
                <a:solidFill>
                  <a:srgbClr val="FF0000"/>
                </a:solidFill>
              </a:rPr>
              <a:t> Culture Context Domain contains 6 standards that are comprehensive statements of quality practices and conditions that are necessary to ensure that the school’s unique Christian identity and Christian culture inform and are fully integrated into the school’s program and operations.</a:t>
            </a:r>
          </a:p>
          <a:p>
            <a:endParaRPr lang="en-US" baseline="0" dirty="0">
              <a:solidFill>
                <a:srgbClr val="FF0000"/>
              </a:solidFill>
            </a:endParaRPr>
          </a:p>
          <a:p>
            <a:r>
              <a:rPr lang="en-US" baseline="0" dirty="0">
                <a:solidFill>
                  <a:srgbClr val="FF0000"/>
                </a:solidFill>
              </a:rPr>
              <a:t>The Leadership Capacity Domain contains 10 standards that are statements of conditions, processes, practices, and actions that are essential elements of organizational effectiveness.  They include, the institution’s fidelity and commitment to its purpose and direction, the effectiveness of governance and leadership to enable the institution to realize its stated objectives, the ability to engage and involve stakeholders meaningful ways, and the capacity to implement strategies that improve learner and educator performance.</a:t>
            </a:r>
          </a:p>
          <a:p>
            <a:endParaRPr lang="en-US" baseline="0" dirty="0">
              <a:solidFill>
                <a:srgbClr val="FF0000"/>
              </a:solidFill>
            </a:endParaRPr>
          </a:p>
          <a:p>
            <a:r>
              <a:rPr lang="en-US" baseline="0" dirty="0">
                <a:solidFill>
                  <a:srgbClr val="FF0000"/>
                </a:solidFill>
              </a:rPr>
              <a:t>The Learning Capacity Domain contains 12 standards related to an effective learning culture.  The include positive and productive teacher/learner relationships, high expectations and standards, a challenging and engaging curriculum, quality instructional practices and comprehensive support that enable all students to be successful, and assessment practices (formative and summative) that monitor and measure learner progress and achievement.</a:t>
            </a:r>
          </a:p>
          <a:p>
            <a:endParaRPr lang="en-US" baseline="0" dirty="0">
              <a:solidFill>
                <a:srgbClr val="FF0000"/>
              </a:solidFill>
            </a:endParaRPr>
          </a:p>
          <a:p>
            <a:r>
              <a:rPr lang="en-US" baseline="0" dirty="0">
                <a:solidFill>
                  <a:srgbClr val="FF0000"/>
                </a:solidFill>
              </a:rPr>
              <a:t>The Resource Capacity Domain contains 8 standards that address the use and distribution of resources by the institution.  They include support for professional learning for all staff, the distribution and equitable utilization of resources so that all learners needs are addressed, and the allocation and use of resources to ensure appropriate levels of funding, sustainability, organizational effectiveness, and increased student learning.</a:t>
            </a:r>
          </a:p>
          <a:p>
            <a:endParaRPr lang="en-US" baseline="0" dirty="0">
              <a:solidFill>
                <a:srgbClr val="FF0000"/>
              </a:solidFill>
            </a:endParaRPr>
          </a:p>
          <a:p>
            <a:r>
              <a:rPr lang="en-US" b="1" baseline="0" dirty="0">
                <a:solidFill>
                  <a:srgbClr val="FF0000"/>
                </a:solidFill>
              </a:rPr>
              <a:t>NOTE:  Each Standard is supported by at least 2 separate 4-level rubrics.  The rubrics will describe levels of performance a school will evidence in terms of either policy/procedure or process/implementation</a:t>
            </a:r>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D7488D06-3984-456C-B641-5F7ADD8A1274}" type="slidenum">
              <a:rPr lang="en-US" smtClean="0"/>
              <a:t>10</a:t>
            </a:fld>
            <a:endParaRPr lang="en-US"/>
          </a:p>
        </p:txBody>
      </p:sp>
    </p:spTree>
    <p:extLst>
      <p:ext uri="{BB962C8B-B14F-4D97-AF65-F5344CB8AC3E}">
        <p14:creationId xmlns:p14="http://schemas.microsoft.com/office/powerpoint/2010/main" val="136352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49FFD1-B2E7-AF41-B8B6-961E95D341DF}"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4EE338-1453-914D-971E-45696794826D}"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7B910-0B1D-7D40-9743-0FBA44C40F9A}"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E161A1-5226-2F4D-975A-8EF377F3A7CB}"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F25E94-1AB8-EE47-B803-CA95527C66F7}"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ECAB2F-33F5-E945-8D8A-FDBF172CBEE1}"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CD0FEA-D410-2143-BC72-22354493BF7B}" type="datetime1">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6B8716-216E-B34D-879D-FC508B75BDF9}" type="datetime1">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8DEEFE-4656-FB48-ADBB-F449C69BFE54}" type="datetime1">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C5C8C3-7088-4043-B46C-D47F4AC6CEA2}"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A141DC-F10F-EC48-A48B-C519C82D90F9}"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1C7BA-2256-9A4C-B1E6-76124F1FFB91}" type="datetime1">
              <a:rPr lang="en-US" smtClean="0"/>
              <a:t>6/27/2024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64523-34EF-445F-9FA4-194349D0FA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87" y="5334000"/>
            <a:ext cx="9160500" cy="1600200"/>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152400" y="1828800"/>
            <a:ext cx="8763000" cy="2828467"/>
          </a:xfrm>
          <a:prstGeom prst="rect">
            <a:avLst/>
          </a:prstGeom>
          <a:noFill/>
          <a:effectLst/>
        </p:spPr>
        <p:txBody>
          <a:bodyPr wrap="square" rtlCol="0">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pPr algn="ctr">
              <a:lnSpc>
                <a:spcPct val="90000"/>
              </a:lnSpc>
            </a:pPr>
            <a:r>
              <a:rPr lang="en-US" sz="5400" b="1" dirty="0"/>
              <a:t>ICAA Standards</a:t>
            </a:r>
          </a:p>
          <a:p>
            <a:pPr algn="ctr">
              <a:lnSpc>
                <a:spcPct val="90000"/>
              </a:lnSpc>
            </a:pPr>
            <a:endParaRPr lang="en-US" sz="5400" b="1" dirty="0"/>
          </a:p>
          <a:p>
            <a:pPr algn="ctr">
              <a:lnSpc>
                <a:spcPct val="90000"/>
              </a:lnSpc>
            </a:pPr>
            <a:r>
              <a:rPr lang="en-US" sz="4000" b="1" dirty="0"/>
              <a:t>Assurances, Domains, and Standards</a:t>
            </a:r>
            <a:r>
              <a:rPr lang="en-US" sz="5400" b="1" dirty="0"/>
              <a:t> </a:t>
            </a:r>
            <a:endParaRPr lang="en-US" sz="3200" b="1" dirty="0">
              <a:ln w="12700">
                <a:solidFill>
                  <a:schemeClr val="bg2">
                    <a:lumMod val="10000"/>
                  </a:schemeClr>
                </a:solidFill>
                <a:prstDash val="solid"/>
              </a:ln>
              <a:solidFill>
                <a:schemeClr val="tx1">
                  <a:lumMod val="95000"/>
                  <a:lumOff val="5000"/>
                </a:schemeClr>
              </a:solidFill>
              <a:latin typeface="+mj-lt"/>
            </a:endParaRPr>
          </a:p>
        </p:txBody>
      </p:sp>
      <p:sp>
        <p:nvSpPr>
          <p:cNvPr id="10" name="TextBox 9"/>
          <p:cNvSpPr txBox="1"/>
          <p:nvPr/>
        </p:nvSpPr>
        <p:spPr>
          <a:xfrm>
            <a:off x="28194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1079962" cy="201349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FCB250AC-1DAA-F84F-AE1D-409EEB474BFA}"/>
              </a:ext>
            </a:extLst>
          </p:cNvPr>
          <p:cNvSpPr>
            <a:spLocks noGrp="1"/>
          </p:cNvSpPr>
          <p:nvPr>
            <p:ph type="sldNum" sz="quarter" idx="12"/>
          </p:nvPr>
        </p:nvSpPr>
        <p:spPr/>
        <p:txBody>
          <a:bodyPr/>
          <a:lstStyle/>
          <a:p>
            <a:fld id="{CB464523-34EF-445F-9FA4-194349D0FACF}" type="slidenum">
              <a:rPr lang="en-US" smtClean="0"/>
              <a:pPr/>
              <a:t>1</a:t>
            </a:fld>
            <a:endParaRPr lang="en-US"/>
          </a:p>
        </p:txBody>
      </p:sp>
    </p:spTree>
    <p:extLst>
      <p:ext uri="{BB962C8B-B14F-4D97-AF65-F5344CB8AC3E}">
        <p14:creationId xmlns:p14="http://schemas.microsoft.com/office/powerpoint/2010/main" val="59070538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453697" y="142535"/>
            <a:ext cx="466205" cy="869196"/>
          </a:xfrm>
          <a:prstGeom prst="rect">
            <a:avLst/>
          </a:prstGeom>
          <a:noFill/>
          <a:ln w="9525">
            <a:noFill/>
            <a:miter lim="800000"/>
            <a:headEnd/>
            <a:tailEnd/>
          </a:ln>
        </p:spPr>
      </p:pic>
      <p:sp>
        <p:nvSpPr>
          <p:cNvPr id="9" name="Title 1"/>
          <p:cNvSpPr txBox="1">
            <a:spLocks/>
          </p:cNvSpPr>
          <p:nvPr/>
        </p:nvSpPr>
        <p:spPr>
          <a:xfrm>
            <a:off x="304800" y="228600"/>
            <a:ext cx="7315200" cy="10668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mj-lt"/>
                <a:ea typeface="+mj-ea"/>
                <a:cs typeface="+mj-cs"/>
              </a:rPr>
              <a:t>Capacity Domains and</a:t>
            </a:r>
            <a:r>
              <a:rPr kumimoji="0" lang="en-US" sz="4000" b="1" i="0" u="none" strike="noStrike" kern="1200" cap="none" spc="0" normalizeH="0" noProof="0" dirty="0">
                <a:ln>
                  <a:noFill/>
                </a:ln>
                <a:effectLst/>
                <a:uLnTx/>
                <a:uFillTx/>
                <a:latin typeface="+mj-lt"/>
                <a:ea typeface="+mj-ea"/>
                <a:cs typeface="+mj-cs"/>
              </a:rPr>
              <a:t> Standards</a:t>
            </a:r>
            <a:endParaRPr kumimoji="0" lang="en-US" sz="4000" b="1" i="0" u="none" strike="noStrike" kern="1200" cap="none" spc="0" normalizeH="0" baseline="0" noProof="0" dirty="0">
              <a:ln>
                <a:noFill/>
              </a:ln>
              <a:effectLst/>
              <a:uLnTx/>
              <a:uFillTx/>
              <a:latin typeface="+mj-lt"/>
              <a:ea typeface="+mj-ea"/>
              <a:cs typeface="+mj-cs"/>
            </a:endParaRPr>
          </a:p>
        </p:txBody>
      </p:sp>
      <p:sp>
        <p:nvSpPr>
          <p:cNvPr id="10" name="Content Placeholder 2"/>
          <p:cNvSpPr txBox="1">
            <a:spLocks/>
          </p:cNvSpPr>
          <p:nvPr/>
        </p:nvSpPr>
        <p:spPr>
          <a:xfrm>
            <a:off x="457200" y="1333490"/>
            <a:ext cx="8229600" cy="4137847"/>
          </a:xfrm>
          <a:prstGeom prst="rect">
            <a:avLst/>
          </a:prstGeom>
        </p:spPr>
        <p:txBody>
          <a:bodyPr vert="horz" lIns="91440" tIns="45720" rIns="91440" bIns="45720" rtlCol="0">
            <a:normAutofit fontScale="92500" lnSpcReduction="10000"/>
          </a:bodyPr>
          <a:lstStyle/>
          <a:p>
            <a:pPr marL="609600" marR="0" lvl="0" indent="-609600" algn="l" defTabSz="914400" rtl="0" eaLnBrk="1" fontAlgn="auto" latinLnBrk="0" hangingPunct="1">
              <a:lnSpc>
                <a:spcPct val="120000"/>
              </a:lnSpc>
              <a:spcAft>
                <a:spcPts val="600"/>
              </a:spcAft>
              <a:buClrTx/>
              <a:buSzTx/>
              <a:buFont typeface="Arial" pitchFamily="34" charset="0"/>
              <a:buChar char="•"/>
              <a:tabLst/>
              <a:defRPr/>
            </a:pPr>
            <a:r>
              <a:rPr kumimoji="0" lang="en-US" sz="3200" i="0" u="none" strike="noStrike" kern="1200" cap="none" spc="0" normalizeH="0" baseline="0" noProof="0" dirty="0">
                <a:ln>
                  <a:noFill/>
                </a:ln>
                <a:effectLst/>
                <a:uLnTx/>
                <a:uFillTx/>
              </a:rPr>
              <a:t>Cultural Context Domain – 6 Standards</a:t>
            </a:r>
          </a:p>
          <a:p>
            <a:pPr marL="609600" marR="0" lvl="0" indent="-609600" algn="l" defTabSz="914400" rtl="0" eaLnBrk="1" fontAlgn="auto" latinLnBrk="0" hangingPunct="1">
              <a:lnSpc>
                <a:spcPct val="120000"/>
              </a:lnSpc>
              <a:spcAft>
                <a:spcPts val="600"/>
              </a:spcAft>
              <a:buClrTx/>
              <a:buSzTx/>
              <a:buFont typeface="Arial" pitchFamily="34" charset="0"/>
              <a:buChar char="•"/>
              <a:tabLst/>
              <a:defRPr/>
            </a:pPr>
            <a:r>
              <a:rPr kumimoji="0" lang="en-US" sz="3200" i="0" u="none" strike="noStrike" kern="1200" cap="none" spc="0" normalizeH="0" baseline="0" noProof="0" dirty="0">
                <a:ln>
                  <a:noFill/>
                </a:ln>
                <a:effectLst/>
                <a:uLnTx/>
                <a:uFillTx/>
              </a:rPr>
              <a:t>Leadership Capacity Domain </a:t>
            </a:r>
            <a:r>
              <a:rPr kumimoji="0" lang="mr-IN" sz="3200" i="0" u="none" strike="noStrike" kern="1200" cap="none" spc="0" normalizeH="0" baseline="0" noProof="0" dirty="0">
                <a:ln>
                  <a:noFill/>
                </a:ln>
                <a:effectLst/>
                <a:uLnTx/>
                <a:uFillTx/>
              </a:rPr>
              <a:t>–</a:t>
            </a:r>
            <a:r>
              <a:rPr kumimoji="0" lang="en-US" sz="3200" i="0" u="none" strike="noStrike" kern="1200" cap="none" spc="0" normalizeH="0" baseline="0" noProof="0" dirty="0">
                <a:ln>
                  <a:noFill/>
                </a:ln>
                <a:effectLst/>
                <a:uLnTx/>
                <a:uFillTx/>
              </a:rPr>
              <a:t> 10 Standards</a:t>
            </a:r>
          </a:p>
          <a:p>
            <a:pPr marL="609600" marR="0" lvl="0" indent="-609600" algn="l" defTabSz="914400" rtl="0" eaLnBrk="1" fontAlgn="auto" latinLnBrk="0" hangingPunct="1">
              <a:lnSpc>
                <a:spcPct val="120000"/>
              </a:lnSpc>
              <a:spcAft>
                <a:spcPts val="600"/>
              </a:spcAft>
              <a:buClrTx/>
              <a:buSzTx/>
              <a:buFont typeface="Arial" pitchFamily="34" charset="0"/>
              <a:buChar char="•"/>
              <a:tabLst/>
              <a:defRPr/>
            </a:pPr>
            <a:r>
              <a:rPr lang="en-US" sz="3200" noProof="0" dirty="0"/>
              <a:t>Learning Capacity Domain </a:t>
            </a:r>
            <a:r>
              <a:rPr lang="mr-IN" sz="3200" noProof="0" dirty="0"/>
              <a:t>–</a:t>
            </a:r>
            <a:r>
              <a:rPr lang="en-US" sz="3200" noProof="0" dirty="0"/>
              <a:t> 12 Standards</a:t>
            </a:r>
          </a:p>
          <a:p>
            <a:pPr marL="609600" marR="0" lvl="0" indent="-609600" algn="l" defTabSz="914400" rtl="0" eaLnBrk="1" fontAlgn="auto" latinLnBrk="0" hangingPunct="1">
              <a:lnSpc>
                <a:spcPct val="110000"/>
              </a:lnSpc>
              <a:spcAft>
                <a:spcPts val="600"/>
              </a:spcAft>
              <a:buClrTx/>
              <a:buSzTx/>
              <a:buFont typeface="Arial" pitchFamily="34" charset="0"/>
              <a:buChar char="•"/>
              <a:tabLst/>
              <a:defRPr/>
            </a:pPr>
            <a:r>
              <a:rPr kumimoji="0" lang="en-US" sz="3200" i="0" u="none" strike="noStrike" kern="1200" cap="none" spc="0" normalizeH="0" baseline="0" dirty="0">
                <a:ln>
                  <a:noFill/>
                </a:ln>
                <a:effectLst/>
                <a:uLnTx/>
                <a:uFillTx/>
              </a:rPr>
              <a:t>Resource</a:t>
            </a:r>
            <a:r>
              <a:rPr kumimoji="0" lang="en-US" sz="3200" i="0" u="none" strike="noStrike" kern="1200" cap="none" spc="0" normalizeH="0" dirty="0">
                <a:ln>
                  <a:noFill/>
                </a:ln>
                <a:effectLst/>
                <a:uLnTx/>
                <a:uFillTx/>
              </a:rPr>
              <a:t> Capacity Domain </a:t>
            </a:r>
            <a:r>
              <a:rPr kumimoji="0" lang="mr-IN" sz="3200" i="0" u="none" strike="noStrike" kern="1200" cap="none" spc="0" normalizeH="0" dirty="0">
                <a:ln>
                  <a:noFill/>
                </a:ln>
                <a:effectLst/>
                <a:uLnTx/>
                <a:uFillTx/>
              </a:rPr>
              <a:t>–</a:t>
            </a:r>
            <a:r>
              <a:rPr kumimoji="0" lang="en-US" sz="3200" i="0" u="none" strike="noStrike" kern="1200" cap="none" spc="0" normalizeH="0" dirty="0">
                <a:ln>
                  <a:noFill/>
                </a:ln>
                <a:effectLst/>
                <a:uLnTx/>
                <a:uFillTx/>
              </a:rPr>
              <a:t> 8 Standards</a:t>
            </a:r>
          </a:p>
          <a:p>
            <a:pPr marL="609600" marR="0" lvl="0" indent="-6096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aseline="0" noProof="0" dirty="0"/>
              <a:t>Early Learning Standards – 22 Standards</a:t>
            </a:r>
            <a:endParaRPr lang="en-US" sz="2400" dirty="0"/>
          </a:p>
          <a:p>
            <a:pPr marR="0" lvl="0" algn="l" defTabSz="914400" rtl="0" eaLnBrk="1" fontAlgn="auto" latinLnBrk="0" hangingPunct="1">
              <a:lnSpc>
                <a:spcPct val="100000"/>
              </a:lnSpc>
              <a:spcBef>
                <a:spcPct val="20000"/>
              </a:spcBef>
              <a:spcAft>
                <a:spcPts val="0"/>
              </a:spcAft>
              <a:buClrTx/>
              <a:buSzTx/>
              <a:tabLst/>
              <a:defRPr/>
            </a:pPr>
            <a:endParaRPr lang="en-US" sz="2000" dirty="0"/>
          </a:p>
          <a:p>
            <a:pPr marL="814388" marR="0" lvl="0" indent="-814388" algn="l" defTabSz="914400" rtl="0" eaLnBrk="1" fontAlgn="auto" latinLnBrk="0" hangingPunct="1">
              <a:lnSpc>
                <a:spcPct val="100000"/>
              </a:lnSpc>
              <a:spcBef>
                <a:spcPct val="20000"/>
              </a:spcBef>
              <a:spcAft>
                <a:spcPts val="0"/>
              </a:spcAft>
              <a:buClrTx/>
              <a:buSzTx/>
              <a:defRPr/>
            </a:pPr>
            <a:r>
              <a:rPr lang="en-US" sz="2600" baseline="0" noProof="0" dirty="0">
                <a:highlight>
                  <a:srgbClr val="FFFF00"/>
                </a:highlight>
              </a:rPr>
              <a:t>No</a:t>
            </a:r>
            <a:r>
              <a:rPr lang="en-US" sz="2600" dirty="0" err="1">
                <a:highlight>
                  <a:srgbClr val="FFFF00"/>
                </a:highlight>
              </a:rPr>
              <a:t>te</a:t>
            </a:r>
            <a:r>
              <a:rPr lang="en-US" sz="2600" dirty="0">
                <a:highlight>
                  <a:srgbClr val="FFFF00"/>
                </a:highlight>
              </a:rPr>
              <a:t>:  Early Learning Standards are only used if the school has decided to accredit an Early Childhood program.</a:t>
            </a:r>
            <a:endParaRPr lang="en-US" sz="2600" baseline="0" noProof="0" dirty="0">
              <a:highlight>
                <a:srgbClr val="FFFF00"/>
              </a:highlight>
            </a:endParaRPr>
          </a:p>
        </p:txBody>
      </p:sp>
      <p:sp>
        <p:nvSpPr>
          <p:cNvPr id="6" name="Slide Number Placeholder 5">
            <a:extLst>
              <a:ext uri="{FF2B5EF4-FFF2-40B4-BE49-F238E27FC236}">
                <a16:creationId xmlns:a16="http://schemas.microsoft.com/office/drawing/2014/main" id="{3A3AE8E9-6C4E-B64C-BF35-3A273ED11A55}"/>
              </a:ext>
            </a:extLst>
          </p:cNvPr>
          <p:cNvSpPr>
            <a:spLocks noGrp="1"/>
          </p:cNvSpPr>
          <p:nvPr>
            <p:ph type="sldNum" sz="quarter" idx="12"/>
          </p:nvPr>
        </p:nvSpPr>
        <p:spPr/>
        <p:txBody>
          <a:bodyPr/>
          <a:lstStyle/>
          <a:p>
            <a:fld id="{CB464523-34EF-445F-9FA4-194349D0FACF}" type="slidenum">
              <a:rPr lang="en-US" smtClean="0"/>
              <a:pPr/>
              <a:t>10</a:t>
            </a:fld>
            <a:endParaRPr lang="en-US"/>
          </a:p>
        </p:txBody>
      </p:sp>
    </p:spTree>
    <p:extLst>
      <p:ext uri="{BB962C8B-B14F-4D97-AF65-F5344CB8AC3E}">
        <p14:creationId xmlns:p14="http://schemas.microsoft.com/office/powerpoint/2010/main" val="173158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2AC852-6B13-9DAA-333A-34AAFD454B2F}"/>
              </a:ext>
            </a:extLst>
          </p:cNvPr>
          <p:cNvSpPr>
            <a:spLocks noGrp="1"/>
          </p:cNvSpPr>
          <p:nvPr>
            <p:ph type="sldNum" sz="quarter" idx="12"/>
          </p:nvPr>
        </p:nvSpPr>
        <p:spPr/>
        <p:txBody>
          <a:bodyPr/>
          <a:lstStyle/>
          <a:p>
            <a:fld id="{CB464523-34EF-445F-9FA4-194349D0FACF}" type="slidenum">
              <a:rPr lang="en-US" smtClean="0"/>
              <a:pPr/>
              <a:t>11</a:t>
            </a:fld>
            <a:endParaRPr lang="en-US"/>
          </a:p>
        </p:txBody>
      </p:sp>
      <p:pic>
        <p:nvPicPr>
          <p:cNvPr id="3" name="Picture 2" descr="A red and black cover&#10;&#10;Description automatically generated">
            <a:extLst>
              <a:ext uri="{FF2B5EF4-FFF2-40B4-BE49-F238E27FC236}">
                <a16:creationId xmlns:a16="http://schemas.microsoft.com/office/drawing/2014/main" id="{B84CF378-1AEB-6D92-751A-6C7EA2A4613C}"/>
              </a:ext>
            </a:extLst>
          </p:cNvPr>
          <p:cNvPicPr>
            <a:picLocks noChangeAspect="1"/>
          </p:cNvPicPr>
          <p:nvPr/>
        </p:nvPicPr>
        <p:blipFill>
          <a:blip r:embed="rId2"/>
          <a:stretch>
            <a:fillRect/>
          </a:stretch>
        </p:blipFill>
        <p:spPr>
          <a:xfrm>
            <a:off x="-1663473" y="202"/>
            <a:ext cx="13715999" cy="8653737"/>
          </a:xfrm>
          <a:prstGeom prst="rect">
            <a:avLst/>
          </a:prstGeom>
        </p:spPr>
      </p:pic>
    </p:spTree>
    <p:extLst>
      <p:ext uri="{BB962C8B-B14F-4D97-AF65-F5344CB8AC3E}">
        <p14:creationId xmlns:p14="http://schemas.microsoft.com/office/powerpoint/2010/main" val="381300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248400"/>
            <a:ext cx="9160500" cy="6858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39397" y="129381"/>
            <a:ext cx="694805" cy="1295400"/>
          </a:xfrm>
          <a:prstGeom prst="rect">
            <a:avLst/>
          </a:prstGeom>
          <a:noFill/>
          <a:ln w="9525">
            <a:noFill/>
            <a:miter lim="800000"/>
            <a:headEnd/>
            <a:tailEnd/>
          </a:ln>
        </p:spPr>
      </p:pic>
      <p:sp>
        <p:nvSpPr>
          <p:cNvPr id="8" name="Title 1"/>
          <p:cNvSpPr txBox="1">
            <a:spLocks/>
          </p:cNvSpPr>
          <p:nvPr/>
        </p:nvSpPr>
        <p:spPr>
          <a:xfrm>
            <a:off x="304800" y="304800"/>
            <a:ext cx="6553200" cy="944562"/>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mj-lt"/>
                <a:ea typeface="+mj-ea"/>
                <a:cs typeface="+mj-cs"/>
              </a:rPr>
              <a:t>Participant Goals</a:t>
            </a:r>
          </a:p>
        </p:txBody>
      </p:sp>
      <p:sp>
        <p:nvSpPr>
          <p:cNvPr id="9" name="Content Placeholder 2"/>
          <p:cNvSpPr txBox="1">
            <a:spLocks/>
          </p:cNvSpPr>
          <p:nvPr/>
        </p:nvSpPr>
        <p:spPr>
          <a:xfrm>
            <a:off x="466725" y="1422183"/>
            <a:ext cx="8229600" cy="4816463"/>
          </a:xfrm>
          <a:prstGeom prst="rect">
            <a:avLst/>
          </a:prstGeom>
        </p:spPr>
        <p:txBody>
          <a:bodyPr vert="horz" lIns="91440" tIns="45720" rIns="91440" bIns="45720" rtlCol="0">
            <a:normAutofit/>
          </a:bodyPr>
          <a:lstStyle/>
          <a:p>
            <a:pPr marL="609600" marR="0" lvl="0" indent="-609600" algn="l" defTabSz="914400" rtl="0" eaLnBrk="1" fontAlgn="auto" latinLnBrk="0" hangingPunct="1">
              <a:lnSpc>
                <a:spcPct val="100000"/>
              </a:lnSpc>
              <a:spcBef>
                <a:spcPts val="1000"/>
              </a:spcBef>
              <a:spcAft>
                <a:spcPts val="0"/>
              </a:spcAft>
              <a:buClrTx/>
              <a:buSzTx/>
              <a:buFont typeface="Arial" charset="0"/>
              <a:buAutoNum type="arabicPeriod"/>
              <a:tabLst/>
              <a:defRPr/>
            </a:pPr>
            <a:r>
              <a:rPr kumimoji="0" lang="en-US" sz="2800" i="0" u="none" strike="noStrike" kern="1200" cap="none" spc="0" normalizeH="0" baseline="0" noProof="0" dirty="0">
                <a:ln>
                  <a:noFill/>
                </a:ln>
                <a:effectLst/>
                <a:uLnTx/>
                <a:uFillTx/>
              </a:rPr>
              <a:t>To understand the organization of the Assurances, Domains, and Standards</a:t>
            </a:r>
          </a:p>
          <a:p>
            <a:pPr marL="609600" marR="0" lvl="0" indent="-609600" algn="l" defTabSz="914400" rtl="0" eaLnBrk="1" fontAlgn="auto" latinLnBrk="0" hangingPunct="1">
              <a:lnSpc>
                <a:spcPct val="100000"/>
              </a:lnSpc>
              <a:spcBef>
                <a:spcPts val="1000"/>
              </a:spcBef>
              <a:spcAft>
                <a:spcPts val="0"/>
              </a:spcAft>
              <a:buClrTx/>
              <a:buSzTx/>
              <a:buFont typeface="Arial" charset="0"/>
              <a:buAutoNum type="arabicPeriod"/>
              <a:tabLst/>
              <a:defRPr/>
            </a:pPr>
            <a:r>
              <a:rPr kumimoji="0" lang="en-US" sz="2800" i="0" u="none" strike="noStrike" kern="1200" cap="none" spc="0" normalizeH="0" baseline="0" noProof="0" dirty="0">
                <a:ln>
                  <a:noFill/>
                </a:ln>
                <a:effectLst/>
                <a:uLnTx/>
                <a:uFillTx/>
              </a:rPr>
              <a:t>To</a:t>
            </a:r>
            <a:r>
              <a:rPr kumimoji="0" lang="en-US" sz="2800" i="0" u="none" strike="noStrike" kern="1200" cap="none" spc="0" normalizeH="0" noProof="0" dirty="0">
                <a:ln>
                  <a:noFill/>
                </a:ln>
                <a:effectLst/>
                <a:uLnTx/>
                <a:uFillTx/>
              </a:rPr>
              <a:t> understand how the Standards in the Cultural Context Domain</a:t>
            </a:r>
            <a:r>
              <a:rPr lang="en-US" sz="2800" dirty="0"/>
              <a:t> inform the Standards in the other domains (Leadership Capacity, Learning Capacity, Resource Capacity)</a:t>
            </a:r>
          </a:p>
          <a:p>
            <a:pPr marL="609600" marR="0" lvl="0" indent="-609600" algn="l" defTabSz="914400" rtl="0" eaLnBrk="1" fontAlgn="auto" latinLnBrk="0" hangingPunct="1">
              <a:lnSpc>
                <a:spcPct val="100000"/>
              </a:lnSpc>
              <a:spcBef>
                <a:spcPts val="1000"/>
              </a:spcBef>
              <a:spcAft>
                <a:spcPts val="0"/>
              </a:spcAft>
              <a:buClrTx/>
              <a:buSzTx/>
              <a:buFont typeface="Arial" charset="0"/>
              <a:buAutoNum type="arabicPeriod"/>
              <a:tabLst/>
              <a:defRPr/>
            </a:pPr>
            <a:r>
              <a:rPr kumimoji="0" lang="en-US" sz="2800" i="0" u="none" strike="noStrike" kern="1200" cap="none" spc="0" normalizeH="0" baseline="0" noProof="0" dirty="0">
                <a:ln>
                  <a:noFill/>
                </a:ln>
                <a:effectLst/>
                <a:uLnTx/>
                <a:uFillTx/>
              </a:rPr>
              <a:t>To recognize how the Indicators operationalize the standards</a:t>
            </a:r>
          </a:p>
          <a:p>
            <a:pPr marL="609600" marR="0" lvl="0" indent="-609600" algn="l" defTabSz="914400" rtl="0" eaLnBrk="1" fontAlgn="auto" latinLnBrk="0" hangingPunct="1">
              <a:lnSpc>
                <a:spcPct val="100000"/>
              </a:lnSpc>
              <a:spcBef>
                <a:spcPts val="1000"/>
              </a:spcBef>
              <a:spcAft>
                <a:spcPts val="0"/>
              </a:spcAft>
              <a:buClrTx/>
              <a:buSzTx/>
              <a:buFont typeface="Arial" charset="0"/>
              <a:buAutoNum type="arabicPeriod"/>
              <a:tabLst/>
              <a:defRPr/>
            </a:pPr>
            <a:r>
              <a:rPr kumimoji="0" lang="en-US" sz="2800" i="0" u="none" strike="noStrike" kern="1200" cap="none" spc="0" normalizeH="0" baseline="0" noProof="0" dirty="0">
                <a:ln>
                  <a:noFill/>
                </a:ln>
                <a:effectLst/>
                <a:uLnTx/>
                <a:uFillTx/>
              </a:rPr>
              <a:t>To apply the performance levels to current school practice</a:t>
            </a:r>
          </a:p>
          <a:p>
            <a:pPr marL="609600" marR="0" lvl="0" indent="-6096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2800" b="1" i="0" u="none" strike="noStrike" kern="1200" cap="none" spc="0" normalizeH="0" baseline="0" noProof="0" dirty="0">
              <a:ln>
                <a:noFill/>
              </a:ln>
              <a:solidFill>
                <a:schemeClr val="tx2"/>
              </a:solidFill>
              <a:effectLst/>
              <a:uLnTx/>
              <a:uFillTx/>
              <a:latin typeface="+mn-lt"/>
              <a:ea typeface="+mn-ea"/>
              <a:cs typeface="+mn-cs"/>
            </a:endParaRPr>
          </a:p>
        </p:txBody>
      </p:sp>
      <p:sp>
        <p:nvSpPr>
          <p:cNvPr id="6" name="Slide Number Placeholder 5">
            <a:extLst>
              <a:ext uri="{FF2B5EF4-FFF2-40B4-BE49-F238E27FC236}">
                <a16:creationId xmlns:a16="http://schemas.microsoft.com/office/drawing/2014/main" id="{9117D2B6-C39F-DC43-86BF-B4E9BE790ABC}"/>
              </a:ext>
            </a:extLst>
          </p:cNvPr>
          <p:cNvSpPr>
            <a:spLocks noGrp="1"/>
          </p:cNvSpPr>
          <p:nvPr>
            <p:ph type="sldNum" sz="quarter" idx="12"/>
          </p:nvPr>
        </p:nvSpPr>
        <p:spPr/>
        <p:txBody>
          <a:bodyPr/>
          <a:lstStyle/>
          <a:p>
            <a:fld id="{CB464523-34EF-445F-9FA4-194349D0FACF}"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791200"/>
            <a:ext cx="9160500" cy="1143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219200"/>
          </a:xfrm>
          <a:prstGeom prst="rect">
            <a:avLst/>
          </a:prstGeom>
        </p:spPr>
        <p:txBody>
          <a:bodyPr/>
          <a:lstStyle/>
          <a:p>
            <a:pPr lvl="0">
              <a:spcBef>
                <a:spcPct val="0"/>
              </a:spcBef>
              <a:defRPr/>
            </a:pPr>
            <a:r>
              <a:rPr lang="en-US" sz="4000" b="1" dirty="0">
                <a:cs typeface="Arial" charset="0"/>
              </a:rPr>
              <a:t>ACTIVITY</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399087" y="1981200"/>
            <a:ext cx="8449118" cy="3276600"/>
          </a:xfrm>
          <a:prstGeom prst="rect">
            <a:avLst/>
          </a:prstGeom>
        </p:spPr>
        <p:txBody>
          <a:bodyPr/>
          <a:lstStyle/>
          <a:p>
            <a:pPr marL="609600" lvl="0" indent="-609600">
              <a:spcBef>
                <a:spcPct val="20000"/>
              </a:spcBef>
              <a:defRPr/>
            </a:pPr>
            <a:r>
              <a:rPr lang="en-US" sz="2800" dirty="0"/>
              <a:t>Discuss within your group fundamental qualities of a Christian school that are necessary for the school to maintain its Christian identity and culture</a:t>
            </a:r>
          </a:p>
          <a:p>
            <a:pPr marL="609600" lvl="0" indent="-609600">
              <a:spcBef>
                <a:spcPct val="20000"/>
              </a:spcBef>
              <a:defRPr/>
            </a:pPr>
            <a:endParaRPr lang="en-US" sz="2800" dirty="0"/>
          </a:p>
          <a:p>
            <a:pPr marL="609600" lvl="0" indent="-609600">
              <a:spcBef>
                <a:spcPct val="20000"/>
              </a:spcBef>
              <a:defRPr/>
            </a:pPr>
            <a:r>
              <a:rPr lang="en-US" sz="2800" dirty="0"/>
              <a:t>Write 3-5 of those qualities on a sheet of paper and be prepared to review them with the entire group.</a:t>
            </a:r>
            <a:endParaRPr kumimoji="0" lang="en-US" sz="28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066DB134-7908-1743-803F-C89A9282C3D9}"/>
              </a:ext>
            </a:extLst>
          </p:cNvPr>
          <p:cNvSpPr>
            <a:spLocks noGrp="1"/>
          </p:cNvSpPr>
          <p:nvPr>
            <p:ph type="sldNum" sz="quarter" idx="12"/>
          </p:nvPr>
        </p:nvSpPr>
        <p:spPr/>
        <p:txBody>
          <a:bodyPr/>
          <a:lstStyle/>
          <a:p>
            <a:fld id="{CB464523-34EF-445F-9FA4-194349D0FACF}" type="slidenum">
              <a:rPr lang="en-US" smtClean="0"/>
              <a:pPr/>
              <a:t>3</a:t>
            </a:fld>
            <a:endParaRPr lang="en-US"/>
          </a:p>
        </p:txBody>
      </p:sp>
    </p:spTree>
    <p:extLst>
      <p:ext uri="{BB962C8B-B14F-4D97-AF65-F5344CB8AC3E}">
        <p14:creationId xmlns:p14="http://schemas.microsoft.com/office/powerpoint/2010/main" val="3691642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019800"/>
            <a:ext cx="9160500" cy="914400"/>
            <a:chOff x="1587" y="4740829"/>
            <a:chExt cx="9160500" cy="1250155"/>
          </a:xfrm>
        </p:grpSpPr>
        <p:pic>
          <p:nvPicPr>
            <p:cNvPr id="3" name="Picture 6"/>
            <p:cNvPicPr>
              <a:picLocks noChangeAspect="1" noChangeArrowheads="1"/>
            </p:cNvPicPr>
            <p:nvPr/>
          </p:nvPicPr>
          <p:blipFill>
            <a:blip r:embed="rId2"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2"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3" cstate="print"/>
          <a:srcRect/>
          <a:stretch>
            <a:fillRect/>
          </a:stretch>
        </p:blipFill>
        <p:spPr bwMode="auto">
          <a:xfrm>
            <a:off x="8153400" y="228600"/>
            <a:ext cx="694805" cy="129540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fld id="{CB464523-34EF-445F-9FA4-194349D0FACF}" type="slidenum">
              <a:rPr lang="en-US" smtClean="0"/>
              <a:pPr/>
              <a:t>4</a:t>
            </a:fld>
            <a:endParaRPr lang="en-US"/>
          </a:p>
        </p:txBody>
      </p:sp>
      <p:sp>
        <p:nvSpPr>
          <p:cNvPr id="9" name="Content Placeholder 2"/>
          <p:cNvSpPr txBox="1">
            <a:spLocks/>
          </p:cNvSpPr>
          <p:nvPr/>
        </p:nvSpPr>
        <p:spPr>
          <a:xfrm>
            <a:off x="652202" y="1801782"/>
            <a:ext cx="7848600" cy="335280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Aft>
                <a:spcPts val="0"/>
              </a:spcAft>
              <a:buClrTx/>
              <a:buSzTx/>
              <a:tabLst/>
              <a:defRPr/>
            </a:pPr>
            <a:endParaRPr kumimoji="0" lang="en-US" sz="3600" b="1" i="0" u="none" strike="noStrike" kern="1200" cap="none" spc="0" normalizeH="0" baseline="0" noProof="0" dirty="0">
              <a:ln>
                <a:noFill/>
              </a:ln>
              <a:solidFill>
                <a:schemeClr val="tx2"/>
              </a:solidFill>
              <a:effectLst/>
              <a:uLnTx/>
              <a:uFillTx/>
            </a:endParaRPr>
          </a:p>
        </p:txBody>
      </p:sp>
      <p:sp>
        <p:nvSpPr>
          <p:cNvPr id="10" name="Title 1"/>
          <p:cNvSpPr txBox="1">
            <a:spLocks/>
          </p:cNvSpPr>
          <p:nvPr/>
        </p:nvSpPr>
        <p:spPr>
          <a:xfrm>
            <a:off x="381000" y="228600"/>
            <a:ext cx="76200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mj-lt"/>
                <a:ea typeface="+mj-ea"/>
                <a:cs typeface="+mj-cs"/>
              </a:rPr>
              <a:t>Architecture of Standards</a:t>
            </a:r>
          </a:p>
        </p:txBody>
      </p:sp>
      <p:graphicFrame>
        <p:nvGraphicFramePr>
          <p:cNvPr id="13" name="Diagram 12">
            <a:extLst>
              <a:ext uri="{FF2B5EF4-FFF2-40B4-BE49-F238E27FC236}">
                <a16:creationId xmlns:a16="http://schemas.microsoft.com/office/drawing/2014/main" id="{1725A390-F7E2-FB44-920D-DEE49DB7369C}"/>
              </a:ext>
            </a:extLst>
          </p:cNvPr>
          <p:cNvGraphicFramePr/>
          <p:nvPr>
            <p:extLst>
              <p:ext uri="{D42A27DB-BD31-4B8C-83A1-F6EECF244321}">
                <p14:modId xmlns:p14="http://schemas.microsoft.com/office/powerpoint/2010/main" val="804890716"/>
              </p:ext>
            </p:extLst>
          </p:nvPr>
        </p:nvGraphicFramePr>
        <p:xfrm>
          <a:off x="1524000" y="1397000"/>
          <a:ext cx="6096000" cy="4410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5225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8"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mj-lt"/>
                <a:ea typeface="+mj-ea"/>
                <a:cs typeface="+mj-cs"/>
              </a:rPr>
              <a:t>Assurances</a:t>
            </a:r>
          </a:p>
        </p:txBody>
      </p:sp>
      <p:sp>
        <p:nvSpPr>
          <p:cNvPr id="9" name="Content Placeholder 2"/>
          <p:cNvSpPr txBox="1">
            <a:spLocks/>
          </p:cNvSpPr>
          <p:nvPr/>
        </p:nvSpPr>
        <p:spPr>
          <a:xfrm>
            <a:off x="457200" y="1417637"/>
            <a:ext cx="8229600" cy="4297363"/>
          </a:xfrm>
          <a:prstGeom prst="rect">
            <a:avLst/>
          </a:prstGeom>
        </p:spPr>
        <p:txBody>
          <a:bodyPr vert="horz" lIns="91440" tIns="45720" rIns="91440" bIns="45720" rtlCol="0">
            <a:normAutofit/>
          </a:bodyPr>
          <a:lstStyle/>
          <a:p>
            <a:pPr marL="609600" marR="0" lvl="0" indent="-609600" algn="l" defTabSz="914400" rtl="0" eaLnBrk="1" fontAlgn="auto" latinLnBrk="0" hangingPunct="1">
              <a:lnSpc>
                <a:spcPct val="100000"/>
              </a:lnSpc>
              <a:spcBef>
                <a:spcPct val="20000"/>
              </a:spcBef>
              <a:spcAft>
                <a:spcPts val="0"/>
              </a:spcAft>
              <a:buClrTx/>
              <a:buSzTx/>
              <a:buFont typeface="Arial" charset="0"/>
              <a:buAutoNum type="arabicPeriod"/>
              <a:tabLst/>
              <a:defRPr/>
            </a:pPr>
            <a:endParaRPr kumimoji="0" lang="en-US" sz="2400" i="0" u="none" strike="noStrike" kern="1200" cap="none" spc="0" normalizeH="0" baseline="0" noProof="0" dirty="0">
              <a:ln>
                <a:noFill/>
              </a:ln>
              <a:effectLst/>
              <a:uLnTx/>
              <a:uFillTx/>
              <a:latin typeface="+mn-lt"/>
              <a:ea typeface="+mn-ea"/>
              <a:cs typeface="+mn-cs"/>
            </a:endParaRP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lang="en-US" sz="2800" dirty="0"/>
              <a:t>10 </a:t>
            </a:r>
            <a:r>
              <a:rPr kumimoji="0" lang="en-US" sz="2800" i="0" u="none" strike="noStrike" kern="1200" cap="none" spc="0" normalizeH="0" baseline="0" noProof="0" dirty="0">
                <a:ln>
                  <a:noFill/>
                </a:ln>
                <a:effectLst/>
                <a:uLnTx/>
                <a:uFillTx/>
              </a:rPr>
              <a:t>Assurances</a:t>
            </a: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endParaRPr kumimoji="0" lang="en-US" sz="2800" i="0" u="none" strike="noStrike" kern="1200" cap="none" spc="0" normalizeH="0" baseline="0" noProof="0" dirty="0">
              <a:ln>
                <a:noFill/>
              </a:ln>
              <a:effectLst/>
              <a:uLnTx/>
              <a:uFillTx/>
            </a:endParaRP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kumimoji="0" lang="en-US" sz="2800" i="0" u="none" strike="noStrike" kern="1200" cap="none" spc="0" normalizeH="0" baseline="0" noProof="0" dirty="0">
                <a:ln>
                  <a:noFill/>
                </a:ln>
                <a:effectLst/>
                <a:uLnTx/>
                <a:uFillTx/>
              </a:rPr>
              <a:t>Assurances are affirmed by either</a:t>
            </a:r>
            <a:r>
              <a:rPr lang="en-US" sz="2800" dirty="0"/>
              <a:t> “yes” or “no”</a:t>
            </a:r>
            <a:endParaRPr kumimoji="0" lang="en-US" sz="2800" i="0" u="none" strike="noStrike" kern="1200" cap="none" spc="0" normalizeH="0" baseline="0" noProof="0" dirty="0">
              <a:ln>
                <a:noFill/>
              </a:ln>
              <a:effectLst/>
              <a:uLnTx/>
              <a:uFillTx/>
            </a:endParaRPr>
          </a:p>
          <a:p>
            <a:pPr marL="609600" marR="0" lvl="0" indent="-609600" algn="l" defTabSz="914400" rtl="0" eaLnBrk="1" fontAlgn="auto" latinLnBrk="0" hangingPunct="1">
              <a:lnSpc>
                <a:spcPct val="100000"/>
              </a:lnSpc>
              <a:spcAft>
                <a:spcPts val="0"/>
              </a:spcAft>
              <a:buClrTx/>
              <a:buSzTx/>
              <a:buFont typeface="Arial" pitchFamily="34" charset="0"/>
              <a:buNone/>
              <a:tabLst/>
              <a:defRPr/>
            </a:pPr>
            <a:endParaRPr kumimoji="0" lang="en-US" sz="2800" i="0" u="none" strike="noStrike" kern="1200" cap="none" spc="0" normalizeH="0" baseline="0" noProof="0" dirty="0">
              <a:ln>
                <a:noFill/>
              </a:ln>
              <a:effectLst/>
              <a:uLnTx/>
              <a:uFillTx/>
            </a:endParaRP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kumimoji="0" lang="en-US" sz="2800" i="0" u="none" strike="noStrike" kern="1200" cap="none" spc="0" normalizeH="0" baseline="0" noProof="0" dirty="0">
                <a:ln>
                  <a:noFill/>
                </a:ln>
                <a:effectLst/>
                <a:uLnTx/>
                <a:uFillTx/>
              </a:rPr>
              <a:t>Affirmation of each Assurance must be supported by multiple (usually</a:t>
            </a:r>
            <a:r>
              <a:rPr kumimoji="0" lang="en-US" sz="2800" i="0" u="none" strike="noStrike" kern="1200" cap="none" spc="0" normalizeH="0" noProof="0" dirty="0">
                <a:ln>
                  <a:noFill/>
                </a:ln>
                <a:effectLst/>
                <a:uLnTx/>
                <a:uFillTx/>
              </a:rPr>
              <a:t> </a:t>
            </a:r>
            <a:r>
              <a:rPr lang="en-US" sz="2800" dirty="0"/>
              <a:t>2</a:t>
            </a:r>
            <a:r>
              <a:rPr kumimoji="0" lang="en-US" sz="2800" i="0" u="none" strike="noStrike" kern="1200" cap="none" spc="0" normalizeH="0" noProof="0" dirty="0">
                <a:ln>
                  <a:noFill/>
                </a:ln>
                <a:effectLst/>
                <a:uLnTx/>
                <a:uFillTx/>
              </a:rPr>
              <a:t>-4) </a:t>
            </a:r>
            <a:r>
              <a:rPr kumimoji="0" lang="en-US" sz="2800" i="0" u="none" strike="noStrike" kern="1200" cap="none" spc="0" normalizeH="0" baseline="0" noProof="0" dirty="0">
                <a:ln>
                  <a:noFill/>
                </a:ln>
                <a:effectLst/>
                <a:uLnTx/>
                <a:uFillTx/>
              </a:rPr>
              <a:t>pieces of quality</a:t>
            </a:r>
            <a:r>
              <a:rPr kumimoji="0" lang="en-US" sz="2800" i="0" u="none" strike="noStrike" kern="1200" cap="none" spc="0" normalizeH="0" noProof="0" dirty="0">
                <a:ln>
                  <a:noFill/>
                </a:ln>
                <a:effectLst/>
                <a:uLnTx/>
                <a:uFillTx/>
              </a:rPr>
              <a:t> </a:t>
            </a:r>
            <a:r>
              <a:rPr kumimoji="0" lang="en-US" sz="2800" i="0" u="none" strike="noStrike" kern="1200" cap="none" spc="0" normalizeH="0" baseline="0" noProof="0" dirty="0">
                <a:ln>
                  <a:noFill/>
                </a:ln>
                <a:effectLst/>
                <a:uLnTx/>
                <a:uFillTx/>
              </a:rPr>
              <a:t>evidence</a:t>
            </a:r>
          </a:p>
        </p:txBody>
      </p:sp>
      <p:sp>
        <p:nvSpPr>
          <p:cNvPr id="6" name="Slide Number Placeholder 5">
            <a:extLst>
              <a:ext uri="{FF2B5EF4-FFF2-40B4-BE49-F238E27FC236}">
                <a16:creationId xmlns:a16="http://schemas.microsoft.com/office/drawing/2014/main" id="{5FA8F427-E9E9-6847-B8EE-91B1B2E97968}"/>
              </a:ext>
            </a:extLst>
          </p:cNvPr>
          <p:cNvSpPr>
            <a:spLocks noGrp="1"/>
          </p:cNvSpPr>
          <p:nvPr>
            <p:ph type="sldNum" sz="quarter" idx="12"/>
          </p:nvPr>
        </p:nvSpPr>
        <p:spPr/>
        <p:txBody>
          <a:bodyPr/>
          <a:lstStyle/>
          <a:p>
            <a:fld id="{CB464523-34EF-445F-9FA4-194349D0FACF}" type="slidenum">
              <a:rPr lang="en-US" smtClean="0"/>
              <a:pPr/>
              <a:t>5</a:t>
            </a:fld>
            <a:endParaRPr lang="en-US"/>
          </a:p>
        </p:txBody>
      </p:sp>
    </p:spTree>
    <p:extLst>
      <p:ext uri="{BB962C8B-B14F-4D97-AF65-F5344CB8AC3E}">
        <p14:creationId xmlns:p14="http://schemas.microsoft.com/office/powerpoint/2010/main" val="2559330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356350"/>
            <a:ext cx="9160500" cy="57785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439496" y="228600"/>
            <a:ext cx="408709" cy="762000"/>
          </a:xfrm>
          <a:prstGeom prst="rect">
            <a:avLst/>
          </a:prstGeom>
          <a:noFill/>
          <a:ln w="9525">
            <a:noFill/>
            <a:miter lim="800000"/>
            <a:headEnd/>
            <a:tailEnd/>
          </a:ln>
        </p:spPr>
      </p:pic>
      <p:sp>
        <p:nvSpPr>
          <p:cNvPr id="6" name="Rectangle 2"/>
          <p:cNvSpPr txBox="1">
            <a:spLocks/>
          </p:cNvSpPr>
          <p:nvPr/>
        </p:nvSpPr>
        <p:spPr>
          <a:xfrm>
            <a:off x="228600" y="228600"/>
            <a:ext cx="8229600" cy="1219200"/>
          </a:xfrm>
          <a:prstGeom prst="rect">
            <a:avLst/>
          </a:prstGeom>
        </p:spPr>
        <p:txBody>
          <a:bodyPr/>
          <a:lstStyle/>
          <a:p>
            <a:pPr lvl="0">
              <a:spcBef>
                <a:spcPct val="0"/>
              </a:spcBef>
              <a:defRPr/>
            </a:pPr>
            <a:r>
              <a:rPr lang="en-US" sz="4000" b="1" dirty="0">
                <a:cs typeface="Arial" charset="0"/>
              </a:rPr>
              <a:t>ACTIVITY</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245871" y="1147377"/>
            <a:ext cx="8686799" cy="914400"/>
          </a:xfrm>
          <a:prstGeom prst="rect">
            <a:avLst/>
          </a:prstGeom>
          <a:solidFill>
            <a:schemeClr val="tx1"/>
          </a:solidFill>
        </p:spPr>
        <p:txBody>
          <a:bodyPr/>
          <a:lstStyle/>
          <a:p>
            <a:pPr marL="14288" lvl="0" indent="-14288" algn="ctr">
              <a:spcBef>
                <a:spcPct val="20000"/>
              </a:spcBef>
              <a:defRPr/>
            </a:pPr>
            <a:r>
              <a:rPr lang="en-US" sz="2600" dirty="0">
                <a:solidFill>
                  <a:schemeClr val="bg1"/>
                </a:solidFill>
              </a:rPr>
              <a:t>Discuss within among your group evidence at a school that would support the Assurance assigned to your group.</a:t>
            </a:r>
          </a:p>
        </p:txBody>
      </p:sp>
      <p:sp>
        <p:nvSpPr>
          <p:cNvPr id="8" name="Slide Number Placeholder 7">
            <a:extLst>
              <a:ext uri="{FF2B5EF4-FFF2-40B4-BE49-F238E27FC236}">
                <a16:creationId xmlns:a16="http://schemas.microsoft.com/office/drawing/2014/main" id="{0C7055EF-C497-5C4E-9B28-B9202EC6F805}"/>
              </a:ext>
            </a:extLst>
          </p:cNvPr>
          <p:cNvSpPr>
            <a:spLocks noGrp="1"/>
          </p:cNvSpPr>
          <p:nvPr>
            <p:ph type="sldNum" sz="quarter" idx="12"/>
          </p:nvPr>
        </p:nvSpPr>
        <p:spPr/>
        <p:txBody>
          <a:bodyPr/>
          <a:lstStyle/>
          <a:p>
            <a:fld id="{CB464523-34EF-445F-9FA4-194349D0FACF}" type="slidenum">
              <a:rPr lang="en-US" smtClean="0"/>
              <a:pPr/>
              <a:t>6</a:t>
            </a:fld>
            <a:endParaRPr lang="en-US"/>
          </a:p>
        </p:txBody>
      </p:sp>
      <p:sp>
        <p:nvSpPr>
          <p:cNvPr id="9" name="TextBox 8">
            <a:extLst>
              <a:ext uri="{FF2B5EF4-FFF2-40B4-BE49-F238E27FC236}">
                <a16:creationId xmlns:a16="http://schemas.microsoft.com/office/drawing/2014/main" id="{E4D18FB6-10DD-7741-8058-C0F25C08F2AC}"/>
              </a:ext>
            </a:extLst>
          </p:cNvPr>
          <p:cNvSpPr txBox="1"/>
          <p:nvPr/>
        </p:nvSpPr>
        <p:spPr>
          <a:xfrm>
            <a:off x="245870" y="2032874"/>
            <a:ext cx="8686799" cy="4398127"/>
          </a:xfrm>
          <a:prstGeom prst="rect">
            <a:avLst/>
          </a:prstGeom>
          <a:solidFill>
            <a:schemeClr val="bg1">
              <a:lumMod val="75000"/>
            </a:schemeClr>
          </a:solidFill>
        </p:spPr>
        <p:txBody>
          <a:bodyPr wrap="square" rtlCol="0">
            <a:spAutoFit/>
          </a:bodyPr>
          <a:lstStyle/>
          <a:p>
            <a:pPr marL="14288" lvl="0" indent="-14288">
              <a:spcBef>
                <a:spcPct val="20000"/>
              </a:spcBef>
              <a:defRPr/>
            </a:pPr>
            <a:endParaRPr lang="en-US" sz="1100" dirty="0">
              <a:highlight>
                <a:srgbClr val="00FFFF"/>
              </a:highlight>
            </a:endParaRPr>
          </a:p>
          <a:p>
            <a:pPr marL="514350" lvl="0" indent="-514350">
              <a:spcBef>
                <a:spcPct val="20000"/>
              </a:spcBef>
              <a:buFont typeface="+mj-lt"/>
              <a:buAutoNum type="arabicPeriod"/>
              <a:defRPr/>
            </a:pPr>
            <a:r>
              <a:rPr lang="en-US" sz="2800" dirty="0">
                <a:highlight>
                  <a:srgbClr val="FFFF00"/>
                </a:highlight>
              </a:rPr>
              <a:t>All school administrators, faculty, and staff engage in a continuous program of spiritual growth. (A3)</a:t>
            </a:r>
          </a:p>
          <a:p>
            <a:pPr marL="514350" lvl="0" indent="-514350">
              <a:spcBef>
                <a:spcPct val="20000"/>
              </a:spcBef>
              <a:buFont typeface="+mj-lt"/>
              <a:buAutoNum type="arabicPeriod"/>
              <a:defRPr/>
            </a:pPr>
            <a:r>
              <a:rPr lang="en-US" sz="2800" dirty="0">
                <a:highlight>
                  <a:srgbClr val="00FF00"/>
                </a:highlight>
              </a:rPr>
              <a:t>All full-time students are required to take Bible/religious courses offered by the school each year they are enrolled in the school. (A4)</a:t>
            </a:r>
          </a:p>
          <a:p>
            <a:pPr marL="514350" lvl="0" indent="-514350">
              <a:spcBef>
                <a:spcPct val="20000"/>
              </a:spcBef>
              <a:buFont typeface="+mj-lt"/>
              <a:buAutoNum type="arabicPeriod"/>
              <a:defRPr/>
            </a:pPr>
            <a:r>
              <a:rPr lang="en-US" sz="2800" dirty="0">
                <a:highlight>
                  <a:srgbClr val="00FFFF"/>
                </a:highlight>
              </a:rPr>
              <a:t>The school monitors all financial transactions through a recognized accounting system that is regularly reviewed/audited by an </a:t>
            </a:r>
            <a:r>
              <a:rPr lang="en-US" sz="2800" i="1" dirty="0">
                <a:highlight>
                  <a:srgbClr val="00FFFF"/>
                </a:highlight>
              </a:rPr>
              <a:t>external financial reviewer/auditor</a:t>
            </a:r>
            <a:r>
              <a:rPr lang="en-US" sz="2800" dirty="0">
                <a:highlight>
                  <a:srgbClr val="00FFFF"/>
                </a:highlight>
              </a:rPr>
              <a:t>. (A7)</a:t>
            </a:r>
          </a:p>
        </p:txBody>
      </p:sp>
    </p:spTree>
    <p:extLst>
      <p:ext uri="{BB962C8B-B14F-4D97-AF65-F5344CB8AC3E}">
        <p14:creationId xmlns:p14="http://schemas.microsoft.com/office/powerpoint/2010/main" val="1601333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943599"/>
            <a:ext cx="9160500" cy="99060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8" name="Rectangle 2"/>
          <p:cNvSpPr txBox="1">
            <a:spLocks/>
          </p:cNvSpPr>
          <p:nvPr/>
        </p:nvSpPr>
        <p:spPr>
          <a:xfrm>
            <a:off x="1524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Architecture of the Standards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3"/>
          <p:cNvSpPr txBox="1">
            <a:spLocks/>
          </p:cNvSpPr>
          <p:nvPr/>
        </p:nvSpPr>
        <p:spPr>
          <a:xfrm>
            <a:off x="457200" y="1522229"/>
            <a:ext cx="8229600" cy="4345171"/>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600" dirty="0"/>
              <a:t>4</a:t>
            </a:r>
            <a:r>
              <a:rPr kumimoji="0" lang="en-US" sz="3600" b="0" i="0" u="none" strike="noStrike" kern="1200" cap="none" spc="0" normalizeH="0" baseline="0" noProof="0" dirty="0">
                <a:ln>
                  <a:noFill/>
                </a:ln>
                <a:solidFill>
                  <a:schemeClr val="tx1"/>
                </a:solidFill>
                <a:effectLst/>
                <a:uLnTx/>
                <a:uFillTx/>
              </a:rPr>
              <a:t> Domains </a:t>
            </a:r>
            <a:endParaRPr lang="en-US" sz="3600" dirty="0"/>
          </a:p>
          <a:p>
            <a:pPr marL="800100" lvl="1" indent="-342900">
              <a:spcBef>
                <a:spcPct val="20000"/>
              </a:spcBef>
              <a:buFont typeface="Arial" pitchFamily="34" charset="0"/>
              <a:buChar char="•"/>
              <a:defRPr/>
            </a:pPr>
            <a:r>
              <a:rPr kumimoji="0" lang="en-US" sz="3600" b="0" i="0" u="none" strike="noStrike" kern="1200" cap="none" spc="0" normalizeH="0" baseline="0" noProof="0" dirty="0">
                <a:ln>
                  <a:noFill/>
                </a:ln>
                <a:solidFill>
                  <a:schemeClr val="tx1"/>
                </a:solidFill>
                <a:effectLst/>
                <a:uLnTx/>
                <a:uFillTx/>
              </a:rPr>
              <a:t>Cultural Context Domain  </a:t>
            </a:r>
          </a:p>
          <a:p>
            <a:pPr marL="800100" lvl="1" indent="-342900">
              <a:spcBef>
                <a:spcPct val="20000"/>
              </a:spcBef>
              <a:buFont typeface="Arial" pitchFamily="34" charset="0"/>
              <a:buChar char="•"/>
              <a:defRPr/>
            </a:pPr>
            <a:r>
              <a:rPr lang="en-US" sz="3600" dirty="0"/>
              <a:t>Leadership Capacity Domain</a:t>
            </a:r>
          </a:p>
          <a:p>
            <a:pPr marL="800100" lvl="1" indent="-342900">
              <a:spcBef>
                <a:spcPct val="20000"/>
              </a:spcBef>
              <a:buFont typeface="Arial" pitchFamily="34" charset="0"/>
              <a:buChar char="•"/>
              <a:defRPr/>
            </a:pPr>
            <a:r>
              <a:rPr kumimoji="0" lang="en-US" sz="3600" b="0" i="0" u="none" strike="noStrike" kern="1200" cap="none" spc="0" normalizeH="0" baseline="0" noProof="0" dirty="0">
                <a:ln>
                  <a:noFill/>
                </a:ln>
                <a:solidFill>
                  <a:schemeClr val="tx1"/>
                </a:solidFill>
                <a:effectLst/>
                <a:uLnTx/>
                <a:uFillTx/>
              </a:rPr>
              <a:t>Learning</a:t>
            </a:r>
            <a:r>
              <a:rPr kumimoji="0" lang="en-US" sz="3600" b="0" i="0" u="none" strike="noStrike" kern="1200" cap="none" spc="0" normalizeH="0" noProof="0" dirty="0">
                <a:ln>
                  <a:noFill/>
                </a:ln>
                <a:solidFill>
                  <a:schemeClr val="tx1"/>
                </a:solidFill>
                <a:effectLst/>
                <a:uLnTx/>
                <a:uFillTx/>
              </a:rPr>
              <a:t> Capacity Domain</a:t>
            </a:r>
          </a:p>
          <a:p>
            <a:pPr marL="800100" lvl="1" indent="-342900">
              <a:spcBef>
                <a:spcPct val="20000"/>
              </a:spcBef>
              <a:buFont typeface="Arial" pitchFamily="34" charset="0"/>
              <a:buChar char="•"/>
              <a:defRPr/>
            </a:pPr>
            <a:r>
              <a:rPr lang="en-US" sz="3600" baseline="0" dirty="0"/>
              <a:t>Resource</a:t>
            </a:r>
            <a:r>
              <a:rPr lang="en-US" sz="3600" dirty="0"/>
              <a:t> Capacity Domain</a:t>
            </a: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6" name="Slide Number Placeholder 5">
            <a:extLst>
              <a:ext uri="{FF2B5EF4-FFF2-40B4-BE49-F238E27FC236}">
                <a16:creationId xmlns:a16="http://schemas.microsoft.com/office/drawing/2014/main" id="{875B719E-6988-1F43-904E-EA0ABFBF58DE}"/>
              </a:ext>
            </a:extLst>
          </p:cNvPr>
          <p:cNvSpPr>
            <a:spLocks noGrp="1"/>
          </p:cNvSpPr>
          <p:nvPr>
            <p:ph type="sldNum" sz="quarter" idx="12"/>
          </p:nvPr>
        </p:nvSpPr>
        <p:spPr/>
        <p:txBody>
          <a:bodyPr/>
          <a:lstStyle/>
          <a:p>
            <a:fld id="{CB464523-34EF-445F-9FA4-194349D0FACF}" type="slidenum">
              <a:rPr lang="en-US" smtClean="0"/>
              <a:pPr/>
              <a:t>7</a:t>
            </a:fld>
            <a:endParaRPr lang="en-US"/>
          </a:p>
        </p:txBody>
      </p:sp>
    </p:spTree>
    <p:extLst>
      <p:ext uri="{BB962C8B-B14F-4D97-AF65-F5344CB8AC3E}">
        <p14:creationId xmlns:p14="http://schemas.microsoft.com/office/powerpoint/2010/main" val="149140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657350" y="472263"/>
            <a:ext cx="5829300" cy="5913474"/>
            <a:chOff x="1657350" y="472263"/>
            <a:chExt cx="5829300" cy="5913474"/>
          </a:xfrm>
        </p:grpSpPr>
        <p:sp>
          <p:nvSpPr>
            <p:cNvPr id="13" name="Oval 12"/>
            <p:cNvSpPr/>
            <p:nvPr/>
          </p:nvSpPr>
          <p:spPr>
            <a:xfrm>
              <a:off x="1657350" y="472263"/>
              <a:ext cx="5829300" cy="5913474"/>
            </a:xfrm>
            <a:prstGeom prst="ellipse">
              <a:avLst/>
            </a:prstGeom>
            <a:solidFill>
              <a:srgbClr val="9411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solidFill>
                  <a:schemeClr val="bg1"/>
                </a:solidFill>
              </a:endParaRPr>
            </a:p>
          </p:txBody>
        </p:sp>
        <p:sp>
          <p:nvSpPr>
            <p:cNvPr id="15" name="TextBox 14"/>
            <p:cNvSpPr txBox="1"/>
            <p:nvPr/>
          </p:nvSpPr>
          <p:spPr>
            <a:xfrm>
              <a:off x="2434856" y="740407"/>
              <a:ext cx="4274288" cy="830997"/>
            </a:xfrm>
            <a:prstGeom prst="rect">
              <a:avLst/>
            </a:prstGeom>
            <a:noFill/>
          </p:spPr>
          <p:txBody>
            <a:bodyPr wrap="square" rtlCol="0">
              <a:spAutoFit/>
            </a:bodyPr>
            <a:lstStyle/>
            <a:p>
              <a:pPr algn="ctr"/>
              <a:r>
                <a:rPr lang="en-US" sz="2400" b="1" dirty="0">
                  <a:solidFill>
                    <a:schemeClr val="bg1"/>
                  </a:solidFill>
                </a:rPr>
                <a:t>Cultural Context Domain</a:t>
              </a:r>
            </a:p>
            <a:p>
              <a:pPr algn="ctr"/>
              <a:r>
                <a:rPr lang="en-US" sz="2200" b="1" dirty="0">
                  <a:solidFill>
                    <a:schemeClr val="bg1"/>
                  </a:solidFill>
                </a:rPr>
                <a:t>(Christian Identity  and Culture)</a:t>
              </a:r>
            </a:p>
          </p:txBody>
        </p:sp>
      </p:grpSp>
      <p:grpSp>
        <p:nvGrpSpPr>
          <p:cNvPr id="2" name="Group 1"/>
          <p:cNvGrpSpPr/>
          <p:nvPr/>
        </p:nvGrpSpPr>
        <p:grpSpPr>
          <a:xfrm>
            <a:off x="1587" y="6554200"/>
            <a:ext cx="9160500" cy="379999"/>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8" name="Oval 7"/>
          <p:cNvSpPr/>
          <p:nvPr/>
        </p:nvSpPr>
        <p:spPr>
          <a:xfrm>
            <a:off x="2278912" y="1701210"/>
            <a:ext cx="2286000" cy="228600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Leadership</a:t>
            </a:r>
          </a:p>
          <a:p>
            <a:pPr algn="ctr"/>
            <a:r>
              <a:rPr lang="en-US" sz="2400" dirty="0">
                <a:solidFill>
                  <a:schemeClr val="bg1"/>
                </a:solidFill>
              </a:rPr>
              <a:t>Capacity</a:t>
            </a:r>
          </a:p>
          <a:p>
            <a:pPr algn="ctr"/>
            <a:r>
              <a:rPr lang="en-US" sz="2400" dirty="0">
                <a:solidFill>
                  <a:schemeClr val="bg1"/>
                </a:solidFill>
              </a:rPr>
              <a:t>Domain</a:t>
            </a:r>
          </a:p>
        </p:txBody>
      </p:sp>
      <p:sp>
        <p:nvSpPr>
          <p:cNvPr id="11" name="Oval 10"/>
          <p:cNvSpPr/>
          <p:nvPr/>
        </p:nvSpPr>
        <p:spPr>
          <a:xfrm>
            <a:off x="4572000" y="1715386"/>
            <a:ext cx="2286000" cy="2286000"/>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Learning</a:t>
            </a:r>
          </a:p>
          <a:p>
            <a:pPr algn="ctr"/>
            <a:r>
              <a:rPr lang="en-US" sz="2400" dirty="0">
                <a:solidFill>
                  <a:schemeClr val="bg1"/>
                </a:solidFill>
              </a:rPr>
              <a:t>Capacity</a:t>
            </a:r>
          </a:p>
          <a:p>
            <a:pPr algn="ctr"/>
            <a:r>
              <a:rPr lang="en-US" sz="2400" dirty="0">
                <a:solidFill>
                  <a:schemeClr val="bg1"/>
                </a:solidFill>
              </a:rPr>
              <a:t>Domain</a:t>
            </a:r>
          </a:p>
        </p:txBody>
      </p:sp>
      <p:sp>
        <p:nvSpPr>
          <p:cNvPr id="12" name="Oval 11"/>
          <p:cNvSpPr/>
          <p:nvPr/>
        </p:nvSpPr>
        <p:spPr>
          <a:xfrm>
            <a:off x="3429000" y="3687726"/>
            <a:ext cx="2286000" cy="22860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Resource</a:t>
            </a:r>
          </a:p>
          <a:p>
            <a:pPr algn="ctr"/>
            <a:r>
              <a:rPr lang="en-US" sz="2400" dirty="0">
                <a:solidFill>
                  <a:schemeClr val="bg1"/>
                </a:solidFill>
              </a:rPr>
              <a:t>Capacity</a:t>
            </a:r>
          </a:p>
          <a:p>
            <a:pPr algn="ctr"/>
            <a:r>
              <a:rPr lang="en-US" sz="2400" dirty="0">
                <a:solidFill>
                  <a:schemeClr val="bg1"/>
                </a:solidFill>
              </a:rPr>
              <a:t>Domain</a:t>
            </a:r>
          </a:p>
        </p:txBody>
      </p:sp>
      <p:sp>
        <p:nvSpPr>
          <p:cNvPr id="7" name="TextBox 6"/>
          <p:cNvSpPr txBox="1"/>
          <p:nvPr/>
        </p:nvSpPr>
        <p:spPr>
          <a:xfrm>
            <a:off x="276447" y="212651"/>
            <a:ext cx="2847753" cy="646331"/>
          </a:xfrm>
          <a:prstGeom prst="rect">
            <a:avLst/>
          </a:prstGeom>
          <a:noFill/>
        </p:spPr>
        <p:txBody>
          <a:bodyPr wrap="square" rtlCol="0">
            <a:spAutoFit/>
          </a:bodyPr>
          <a:lstStyle/>
          <a:p>
            <a:r>
              <a:rPr lang="en-US" sz="3600" b="1" dirty="0"/>
              <a:t>Domains</a:t>
            </a:r>
          </a:p>
        </p:txBody>
      </p:sp>
      <p:sp>
        <p:nvSpPr>
          <p:cNvPr id="9" name="Slide Number Placeholder 8">
            <a:extLst>
              <a:ext uri="{FF2B5EF4-FFF2-40B4-BE49-F238E27FC236}">
                <a16:creationId xmlns:a16="http://schemas.microsoft.com/office/drawing/2014/main" id="{20C0B009-6F45-904A-84AC-E4142EAF6F5D}"/>
              </a:ext>
            </a:extLst>
          </p:cNvPr>
          <p:cNvSpPr>
            <a:spLocks noGrp="1"/>
          </p:cNvSpPr>
          <p:nvPr>
            <p:ph type="sldNum" sz="quarter" idx="12"/>
          </p:nvPr>
        </p:nvSpPr>
        <p:spPr/>
        <p:txBody>
          <a:bodyPr/>
          <a:lstStyle/>
          <a:p>
            <a:fld id="{CB464523-34EF-445F-9FA4-194349D0FACF}" type="slidenum">
              <a:rPr lang="en-US" smtClean="0"/>
              <a:pPr/>
              <a:t>8</a:t>
            </a:fld>
            <a:endParaRPr lang="en-US"/>
          </a:p>
        </p:txBody>
      </p:sp>
    </p:spTree>
    <p:extLst>
      <p:ext uri="{BB962C8B-B14F-4D97-AF65-F5344CB8AC3E}">
        <p14:creationId xmlns:p14="http://schemas.microsoft.com/office/powerpoint/2010/main" val="110553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172200"/>
            <a:ext cx="9160500" cy="762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442816" y="106284"/>
            <a:ext cx="515186" cy="960516"/>
          </a:xfrm>
          <a:prstGeom prst="rect">
            <a:avLst/>
          </a:prstGeom>
          <a:noFill/>
          <a:ln w="9525">
            <a:noFill/>
            <a:miter lim="800000"/>
            <a:headEnd/>
            <a:tailEnd/>
          </a:ln>
        </p:spPr>
      </p:pic>
      <p:sp>
        <p:nvSpPr>
          <p:cNvPr id="8" name="Title 1"/>
          <p:cNvSpPr txBox="1">
            <a:spLocks/>
          </p:cNvSpPr>
          <p:nvPr/>
        </p:nvSpPr>
        <p:spPr>
          <a:xfrm>
            <a:off x="185997" y="0"/>
            <a:ext cx="8341385" cy="1401684"/>
          </a:xfrm>
          <a:prstGeom prst="rect">
            <a:avLst/>
          </a:prstGeom>
        </p:spPr>
        <p:txBody>
          <a:bodyPr vert="horz" lIns="91440" tIns="45720" rIns="91440" bIns="45720" rtlCol="0" anchor="ctr">
            <a:normAutofit/>
          </a:bodyPr>
          <a:lstStyle/>
          <a:p>
            <a:pPr lvl="0">
              <a:spcBef>
                <a:spcPct val="0"/>
              </a:spcBef>
              <a:defRPr/>
            </a:pPr>
            <a:r>
              <a:rPr lang="en-US" sz="4000" b="1" dirty="0"/>
              <a:t>Cultural Context </a:t>
            </a:r>
            <a:r>
              <a:rPr lang="en-US" sz="4000" b="1" baseline="0" dirty="0">
                <a:latin typeface="+mj-lt"/>
                <a:ea typeface="+mj-ea"/>
                <a:cs typeface="+mj-cs"/>
              </a:rPr>
              <a:t>Domain </a:t>
            </a:r>
            <a:r>
              <a:rPr lang="en-US" sz="4000" b="1" dirty="0">
                <a:latin typeface="+mj-lt"/>
                <a:ea typeface="+mj-ea"/>
                <a:cs typeface="+mj-cs"/>
              </a:rPr>
              <a:t>Standards</a:t>
            </a:r>
            <a:endParaRPr kumimoji="0" lang="en-US" sz="4000" b="1" i="0" u="none" strike="noStrike" kern="1200" cap="none" spc="0" normalizeH="0" baseline="0" noProof="0" dirty="0">
              <a:ln>
                <a:noFill/>
              </a:ln>
              <a:effectLst/>
              <a:uLnTx/>
              <a:uFillTx/>
              <a:latin typeface="+mj-lt"/>
              <a:ea typeface="+mj-ea"/>
              <a:cs typeface="+mj-cs"/>
            </a:endParaRPr>
          </a:p>
        </p:txBody>
      </p:sp>
      <p:sp>
        <p:nvSpPr>
          <p:cNvPr id="9" name="Content Placeholder 2"/>
          <p:cNvSpPr txBox="1">
            <a:spLocks/>
          </p:cNvSpPr>
          <p:nvPr/>
        </p:nvSpPr>
        <p:spPr>
          <a:xfrm>
            <a:off x="381000" y="1250923"/>
            <a:ext cx="8229600" cy="4798961"/>
          </a:xfrm>
          <a:prstGeom prst="rect">
            <a:avLst/>
          </a:prstGeom>
        </p:spPr>
        <p:txBody>
          <a:bodyPr vert="horz" lIns="91440" tIns="45720" rIns="91440" bIns="45720" rtlCol="0">
            <a:normAutofit/>
          </a:bodyPr>
          <a:lstStyle/>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kumimoji="0" lang="en-US" sz="2800" i="0" u="none" strike="noStrike" kern="1200" cap="none" spc="0" normalizeH="0" baseline="0" noProof="0" dirty="0">
                <a:ln>
                  <a:noFill/>
                </a:ln>
                <a:effectLst/>
                <a:uLnTx/>
                <a:uFillTx/>
                <a:latin typeface="+mn-lt"/>
                <a:ea typeface="+mn-ea"/>
                <a:cs typeface="+mn-cs"/>
              </a:rPr>
              <a:t>6 qualitative statements related to the school’s Christian identity and culture</a:t>
            </a: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endParaRPr kumimoji="0" lang="en-US" sz="2800" i="0" u="none" strike="noStrike" kern="1200" cap="none" spc="0" normalizeH="0" baseline="0" noProof="0" dirty="0">
              <a:ln>
                <a:noFill/>
              </a:ln>
              <a:effectLst/>
              <a:uLnTx/>
              <a:uFillTx/>
              <a:latin typeface="+mn-lt"/>
              <a:ea typeface="+mn-ea"/>
              <a:cs typeface="+mn-cs"/>
            </a:endParaRP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kumimoji="0" lang="en-US" sz="2800" i="0" u="none" strike="noStrike" kern="1200" cap="none" spc="0" normalizeH="0" baseline="0" noProof="0" dirty="0">
                <a:ln>
                  <a:noFill/>
                </a:ln>
                <a:effectLst/>
                <a:uLnTx/>
                <a:uFillTx/>
                <a:latin typeface="+mn-lt"/>
                <a:ea typeface="+mn-ea"/>
                <a:cs typeface="+mn-cs"/>
              </a:rPr>
              <a:t>School culture, conditions, processes, practices, and</a:t>
            </a:r>
            <a:r>
              <a:rPr kumimoji="0" lang="en-US" sz="2800" i="0" u="none" strike="noStrike" kern="1200" cap="none" spc="0" normalizeH="0" noProof="0" dirty="0">
                <a:ln>
                  <a:noFill/>
                </a:ln>
                <a:effectLst/>
                <a:uLnTx/>
                <a:uFillTx/>
                <a:latin typeface="+mn-lt"/>
                <a:ea typeface="+mn-ea"/>
                <a:cs typeface="+mn-cs"/>
              </a:rPr>
              <a:t> actions </a:t>
            </a:r>
            <a:r>
              <a:rPr kumimoji="0" lang="en-US" sz="2800" i="0" u="none" strike="noStrike" kern="1200" cap="none" spc="0" normalizeH="0" baseline="0" noProof="0" dirty="0">
                <a:ln>
                  <a:noFill/>
                </a:ln>
                <a:effectLst/>
                <a:uLnTx/>
                <a:uFillTx/>
                <a:latin typeface="+mn-lt"/>
                <a:ea typeface="+mn-ea"/>
                <a:cs typeface="+mn-cs"/>
              </a:rPr>
              <a:t>related to each CC Standard are assessed by the school as the</a:t>
            </a:r>
            <a:r>
              <a:rPr kumimoji="0" lang="en-US" sz="2800" i="0" u="none" strike="noStrike" kern="1200" cap="none" spc="0" normalizeH="0" noProof="0" dirty="0">
                <a:ln>
                  <a:noFill/>
                </a:ln>
                <a:effectLst/>
                <a:uLnTx/>
                <a:uFillTx/>
                <a:latin typeface="+mn-lt"/>
                <a:ea typeface="+mn-ea"/>
                <a:cs typeface="+mn-cs"/>
              </a:rPr>
              <a:t> questions on the Self-Assessment document are answered </a:t>
            </a:r>
            <a:r>
              <a:rPr kumimoji="0" lang="en-US" sz="2800" i="0" u="none" strike="noStrike" kern="1200" cap="none" spc="0" normalizeH="0" baseline="0" noProof="0" dirty="0">
                <a:ln>
                  <a:noFill/>
                </a:ln>
                <a:effectLst/>
                <a:uLnTx/>
                <a:uFillTx/>
                <a:latin typeface="+mn-lt"/>
                <a:ea typeface="+mn-ea"/>
                <a:cs typeface="+mn-cs"/>
              </a:rPr>
              <a:t> </a:t>
            </a:r>
          </a:p>
          <a:p>
            <a:pPr marR="0" lvl="0" algn="l" defTabSz="914400" rtl="0" eaLnBrk="1" fontAlgn="auto" latinLnBrk="0" hangingPunct="1">
              <a:lnSpc>
                <a:spcPct val="100000"/>
              </a:lnSpc>
              <a:spcAft>
                <a:spcPts val="0"/>
              </a:spcAft>
              <a:buClrTx/>
              <a:buSzTx/>
              <a:tabLst/>
              <a:defRPr/>
            </a:pPr>
            <a:endParaRPr kumimoji="0" lang="en-US" sz="2800" i="0" u="none" strike="noStrike" kern="1200" cap="none" spc="0" normalizeH="0" baseline="0" noProof="0" dirty="0">
              <a:ln>
                <a:noFill/>
              </a:ln>
              <a:effectLst/>
              <a:uLnTx/>
              <a:uFillTx/>
              <a:latin typeface="+mn-lt"/>
              <a:ea typeface="+mn-ea"/>
              <a:cs typeface="+mn-cs"/>
            </a:endParaRPr>
          </a:p>
          <a:p>
            <a:pPr marL="609600" marR="0" lvl="0" indent="-609600" algn="l" defTabSz="914400" rtl="0" eaLnBrk="1" fontAlgn="auto" latinLnBrk="0" hangingPunct="1">
              <a:lnSpc>
                <a:spcPct val="100000"/>
              </a:lnSpc>
              <a:spcAft>
                <a:spcPts val="0"/>
              </a:spcAft>
              <a:buClrTx/>
              <a:buSzTx/>
              <a:buFont typeface="Arial" pitchFamily="34" charset="0"/>
              <a:buChar char="•"/>
              <a:tabLst/>
              <a:defRPr/>
            </a:pPr>
            <a:r>
              <a:rPr kumimoji="0" lang="en-US" sz="2800" i="0" u="none" strike="noStrike" kern="1200" cap="none" spc="0" normalizeH="0" baseline="0" noProof="0" dirty="0">
                <a:ln>
                  <a:noFill/>
                </a:ln>
                <a:effectLst/>
                <a:uLnTx/>
                <a:uFillTx/>
                <a:latin typeface="+mn-lt"/>
                <a:ea typeface="+mn-ea"/>
                <a:cs typeface="+mn-cs"/>
              </a:rPr>
              <a:t>Performance on related CC Standards must be considered when performance on Standards in each of the other Domains</a:t>
            </a:r>
          </a:p>
        </p:txBody>
      </p:sp>
      <p:sp>
        <p:nvSpPr>
          <p:cNvPr id="6" name="Slide Number Placeholder 5">
            <a:extLst>
              <a:ext uri="{FF2B5EF4-FFF2-40B4-BE49-F238E27FC236}">
                <a16:creationId xmlns:a16="http://schemas.microsoft.com/office/drawing/2014/main" id="{C7D4AC18-CC3D-2642-9DD1-D84F4058DB98}"/>
              </a:ext>
            </a:extLst>
          </p:cNvPr>
          <p:cNvSpPr>
            <a:spLocks noGrp="1"/>
          </p:cNvSpPr>
          <p:nvPr>
            <p:ph type="sldNum" sz="quarter" idx="12"/>
          </p:nvPr>
        </p:nvSpPr>
        <p:spPr/>
        <p:txBody>
          <a:bodyPr/>
          <a:lstStyle/>
          <a:p>
            <a:fld id="{CB464523-34EF-445F-9FA4-194349D0FACF}" type="slidenum">
              <a:rPr lang="en-US" smtClean="0"/>
              <a:pPr/>
              <a:t>9</a:t>
            </a:fld>
            <a:endParaRPr lang="en-US"/>
          </a:p>
        </p:txBody>
      </p:sp>
    </p:spTree>
    <p:extLst>
      <p:ext uri="{BB962C8B-B14F-4D97-AF65-F5344CB8AC3E}">
        <p14:creationId xmlns:p14="http://schemas.microsoft.com/office/powerpoint/2010/main" val="1438325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4780</TotalTime>
  <Words>1179</Words>
  <Application>Microsoft Office PowerPoint</Application>
  <PresentationFormat>On-screen Show (4:3)</PresentationFormat>
  <Paragraphs>113</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Oral Roberts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Moles</dc:creator>
  <cp:lastModifiedBy>Donald Peal</cp:lastModifiedBy>
  <cp:revision>139</cp:revision>
  <cp:lastPrinted>2022-01-28T19:41:29Z</cp:lastPrinted>
  <dcterms:created xsi:type="dcterms:W3CDTF">2012-03-07T18:07:24Z</dcterms:created>
  <dcterms:modified xsi:type="dcterms:W3CDTF">2024-06-27T12:04:51Z</dcterms:modified>
</cp:coreProperties>
</file>