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1"/>
  </p:notesMasterIdLst>
  <p:handoutMasterIdLst>
    <p:handoutMasterId r:id="rId22"/>
  </p:handoutMasterIdLst>
  <p:sldIdLst>
    <p:sldId id="318" r:id="rId2"/>
    <p:sldId id="256" r:id="rId3"/>
    <p:sldId id="258" r:id="rId4"/>
    <p:sldId id="303" r:id="rId5"/>
    <p:sldId id="304" r:id="rId6"/>
    <p:sldId id="319" r:id="rId7"/>
    <p:sldId id="317" r:id="rId8"/>
    <p:sldId id="306" r:id="rId9"/>
    <p:sldId id="273" r:id="rId10"/>
    <p:sldId id="316" r:id="rId11"/>
    <p:sldId id="307" r:id="rId12"/>
    <p:sldId id="312" r:id="rId13"/>
    <p:sldId id="313" r:id="rId14"/>
    <p:sldId id="314" r:id="rId15"/>
    <p:sldId id="315" r:id="rId16"/>
    <p:sldId id="308" r:id="rId17"/>
    <p:sldId id="267" r:id="rId18"/>
    <p:sldId id="309" r:id="rId19"/>
    <p:sldId id="31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9"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B42055-FF0E-A87A-FC14-399E84AFBB26}" v="36" dt="2024-06-27T11:56:51.5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00"/>
    <p:restoredTop sz="69562" autoAdjust="0"/>
  </p:normalViewPr>
  <p:slideViewPr>
    <p:cSldViewPr>
      <p:cViewPr varScale="1">
        <p:scale>
          <a:sx n="76" d="100"/>
          <a:sy n="76" d="100"/>
        </p:scale>
        <p:origin x="2464"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David Belyeu" userId="S::chbelyeu@oru.edu::9390aa68-426e-4b85-ac92-d6119f9322a5" providerId="AD" clId="Web-{14B42055-FF0E-A87A-FC14-399E84AFBB26}"/>
    <pc:docChg chg="addSld delSld modSld">
      <pc:chgData name="Christopher David Belyeu" userId="S::chbelyeu@oru.edu::9390aa68-426e-4b85-ac92-d6119f9322a5" providerId="AD" clId="Web-{14B42055-FF0E-A87A-FC14-399E84AFBB26}" dt="2024-06-27T11:56:51.543" v="30" actId="1076"/>
      <pc:docMkLst>
        <pc:docMk/>
      </pc:docMkLst>
      <pc:sldChg chg="modSp">
        <pc:chgData name="Christopher David Belyeu" userId="S::chbelyeu@oru.edu::9390aa68-426e-4b85-ac92-d6119f9322a5" providerId="AD" clId="Web-{14B42055-FF0E-A87A-FC14-399E84AFBB26}" dt="2024-06-27T11:56:51.543" v="30" actId="1076"/>
        <pc:sldMkLst>
          <pc:docMk/>
          <pc:sldMk cId="1261180805" sldId="310"/>
        </pc:sldMkLst>
        <pc:spChg chg="mod">
          <ac:chgData name="Christopher David Belyeu" userId="S::chbelyeu@oru.edu::9390aa68-426e-4b85-ac92-d6119f9322a5" providerId="AD" clId="Web-{14B42055-FF0E-A87A-FC14-399E84AFBB26}" dt="2024-06-27T11:56:51.543" v="30" actId="1076"/>
          <ac:spMkLst>
            <pc:docMk/>
            <pc:sldMk cId="1261180805" sldId="310"/>
            <ac:spMk id="8" creationId="{00000000-0000-0000-0000-000000000000}"/>
          </ac:spMkLst>
        </pc:spChg>
      </pc:sldChg>
      <pc:sldChg chg="modSp">
        <pc:chgData name="Christopher David Belyeu" userId="S::chbelyeu@oru.edu::9390aa68-426e-4b85-ac92-d6119f9322a5" providerId="AD" clId="Web-{14B42055-FF0E-A87A-FC14-399E84AFBB26}" dt="2024-06-27T11:55:31.635" v="29" actId="20577"/>
        <pc:sldMkLst>
          <pc:docMk/>
          <pc:sldMk cId="590705389" sldId="318"/>
        </pc:sldMkLst>
        <pc:spChg chg="mod">
          <ac:chgData name="Christopher David Belyeu" userId="S::chbelyeu@oru.edu::9390aa68-426e-4b85-ac92-d6119f9322a5" providerId="AD" clId="Web-{14B42055-FF0E-A87A-FC14-399E84AFBB26}" dt="2024-06-27T11:55:31.635" v="29" actId="20577"/>
          <ac:spMkLst>
            <pc:docMk/>
            <pc:sldMk cId="590705389" sldId="318"/>
            <ac:spMk id="9" creationId="{00000000-0000-0000-0000-000000000000}"/>
          </ac:spMkLst>
        </pc:spChg>
      </pc:sldChg>
      <pc:sldChg chg="modSp add del replId addAnim delAnim">
        <pc:chgData name="Christopher David Belyeu" userId="S::chbelyeu@oru.edu::9390aa68-426e-4b85-ac92-d6119f9322a5" providerId="AD" clId="Web-{14B42055-FF0E-A87A-FC14-399E84AFBB26}" dt="2024-06-27T11:55:26.822" v="17"/>
        <pc:sldMkLst>
          <pc:docMk/>
          <pc:sldMk cId="29113798" sldId="320"/>
        </pc:sldMkLst>
        <pc:spChg chg="mod">
          <ac:chgData name="Christopher David Belyeu" userId="S::chbelyeu@oru.edu::9390aa68-426e-4b85-ac92-d6119f9322a5" providerId="AD" clId="Web-{14B42055-FF0E-A87A-FC14-399E84AFBB26}" dt="2024-06-27T11:55:25.713" v="16" actId="20577"/>
          <ac:spMkLst>
            <pc:docMk/>
            <pc:sldMk cId="29113798" sldId="320"/>
            <ac:spMk id="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4B4F41-F1CA-334E-B52E-D1F4B2D0B7B4}" type="datetimeFigureOut">
              <a:rPr lang="en-US" smtClean="0"/>
              <a:t>6/27/2024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851C8C-1719-1448-9E50-B521F0990824}" type="slidenum">
              <a:rPr lang="en-US" smtClean="0"/>
              <a:t>‹#›</a:t>
            </a:fld>
            <a:endParaRPr lang="en-US"/>
          </a:p>
        </p:txBody>
      </p:sp>
    </p:spTree>
    <p:extLst>
      <p:ext uri="{BB962C8B-B14F-4D97-AF65-F5344CB8AC3E}">
        <p14:creationId xmlns:p14="http://schemas.microsoft.com/office/powerpoint/2010/main" val="3028344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47E053-C248-4813-B67D-DF422706E5AC}" type="datetimeFigureOut">
              <a:rPr lang="en-US" smtClean="0"/>
              <a:t>6/27/2024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488D06-3984-456C-B641-5F7ADD8A1274}" type="slidenum">
              <a:rPr lang="en-US" smtClean="0"/>
              <a:t>‹#›</a:t>
            </a:fld>
            <a:endParaRPr lang="en-US"/>
          </a:p>
        </p:txBody>
      </p:sp>
    </p:spTree>
    <p:extLst>
      <p:ext uri="{BB962C8B-B14F-4D97-AF65-F5344CB8AC3E}">
        <p14:creationId xmlns:p14="http://schemas.microsoft.com/office/powerpoint/2010/main" val="2788083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How many of you have never been involved in a school accreditation process before?</a:t>
            </a:r>
          </a:p>
        </p:txBody>
      </p:sp>
      <p:sp>
        <p:nvSpPr>
          <p:cNvPr id="4" name="Slide Number Placeholder 3"/>
          <p:cNvSpPr>
            <a:spLocks noGrp="1"/>
          </p:cNvSpPr>
          <p:nvPr>
            <p:ph type="sldNum" sz="quarter" idx="10"/>
          </p:nvPr>
        </p:nvSpPr>
        <p:spPr/>
        <p:txBody>
          <a:bodyPr/>
          <a:lstStyle/>
          <a:p>
            <a:fld id="{D7488D06-3984-456C-B641-5F7ADD8A1274}" type="slidenum">
              <a:rPr lang="en-US" smtClean="0"/>
              <a:t>1</a:t>
            </a:fld>
            <a:endParaRPr lang="en-US"/>
          </a:p>
        </p:txBody>
      </p:sp>
    </p:spTree>
    <p:extLst>
      <p:ext uri="{BB962C8B-B14F-4D97-AF65-F5344CB8AC3E}">
        <p14:creationId xmlns:p14="http://schemas.microsoft.com/office/powerpoint/2010/main" val="1550253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basic responsibilities a</a:t>
            </a:r>
            <a:r>
              <a:rPr lang="en-US" baseline="0" dirty="0"/>
              <a:t> school must fulfill to gain and maintain ICAA accreditation</a:t>
            </a:r>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10</a:t>
            </a:fld>
            <a:endParaRPr lang="en-US"/>
          </a:p>
        </p:txBody>
      </p:sp>
    </p:spTree>
    <p:extLst>
      <p:ext uri="{BB962C8B-B14F-4D97-AF65-F5344CB8AC3E}">
        <p14:creationId xmlns:p14="http://schemas.microsoft.com/office/powerpoint/2010/main" val="1363527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As</a:t>
            </a:r>
            <a:r>
              <a:rPr lang="en-US" b="0" baseline="0" dirty="0"/>
              <a:t> with any quality accreditation process, a school achieves various status levels within the accreditation process as it progresses toward becoming accredited.</a:t>
            </a:r>
            <a:endParaRPr lang="en-US" b="0" dirty="0"/>
          </a:p>
        </p:txBody>
      </p:sp>
      <p:sp>
        <p:nvSpPr>
          <p:cNvPr id="4" name="Slide Number Placeholder 3"/>
          <p:cNvSpPr>
            <a:spLocks noGrp="1"/>
          </p:cNvSpPr>
          <p:nvPr>
            <p:ph type="sldNum" sz="quarter" idx="10"/>
          </p:nvPr>
        </p:nvSpPr>
        <p:spPr/>
        <p:txBody>
          <a:bodyPr/>
          <a:lstStyle/>
          <a:p>
            <a:fld id="{D7488D06-3984-456C-B641-5F7ADD8A1274}" type="slidenum">
              <a:rPr lang="en-US" smtClean="0"/>
              <a:t>11</a:t>
            </a:fld>
            <a:endParaRPr lang="en-US"/>
          </a:p>
        </p:txBody>
      </p:sp>
    </p:spTree>
    <p:extLst>
      <p:ext uri="{BB962C8B-B14F-4D97-AF65-F5344CB8AC3E}">
        <p14:creationId xmlns:p14="http://schemas.microsoft.com/office/powerpoint/2010/main" val="1378347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Applicant status is the initial pre-accreditation</a:t>
            </a:r>
            <a:r>
              <a:rPr lang="en-US" b="0" baseline="0" dirty="0"/>
              <a:t> status at which a school begins the ICAA accreditation process</a:t>
            </a:r>
            <a:endParaRPr lang="en-US" b="0" dirty="0"/>
          </a:p>
          <a:p>
            <a:endParaRPr lang="en-US" b="1" dirty="0"/>
          </a:p>
          <a:p>
            <a:r>
              <a:rPr lang="en-US" b="1" dirty="0"/>
              <a:t>All forms may be completed online</a:t>
            </a:r>
          </a:p>
          <a:p>
            <a:endParaRPr lang="en-US" b="1" dirty="0"/>
          </a:p>
          <a:p>
            <a:r>
              <a:rPr lang="en-US" b="1" dirty="0"/>
              <a:t>ORUEF Membership Application </a:t>
            </a:r>
            <a:r>
              <a:rPr lang="en-US" b="0" dirty="0"/>
              <a:t>– enrolls you in ORUEF and eligible for valuable school services, including ICAA accreditation</a:t>
            </a:r>
            <a:endParaRPr lang="en-US" b="1" dirty="0"/>
          </a:p>
          <a:p>
            <a:r>
              <a:rPr lang="en-US" b="1" dirty="0"/>
              <a:t>ICAA Letter of Intent – </a:t>
            </a:r>
            <a:r>
              <a:rPr lang="en-US" b="0" dirty="0"/>
              <a:t>request by school</a:t>
            </a:r>
            <a:r>
              <a:rPr lang="en-US" b="0" baseline="0" dirty="0"/>
              <a:t> governing body to pursue ICAA accreditation</a:t>
            </a:r>
          </a:p>
          <a:p>
            <a:r>
              <a:rPr lang="en-US" b="1" baseline="0" dirty="0"/>
              <a:t>ICAA Eligibility Checklist </a:t>
            </a:r>
            <a:r>
              <a:rPr lang="en-US" b="0" baseline="0" dirty="0"/>
              <a:t> - includes foundational items such as:  legal authority to operate, length of operation, mission statement, etc.</a:t>
            </a:r>
          </a:p>
          <a:p>
            <a:r>
              <a:rPr lang="en-US" b="1" baseline="0" dirty="0"/>
              <a:t>ICAA Pre-Candidacy Application Form </a:t>
            </a:r>
            <a:r>
              <a:rPr lang="en-US" b="0" baseline="0" dirty="0"/>
              <a:t> - names of pastor and school administrator(s), curricula used, grades offered, etc.</a:t>
            </a:r>
            <a:endParaRPr lang="en-US" b="1" dirty="0"/>
          </a:p>
        </p:txBody>
      </p:sp>
      <p:sp>
        <p:nvSpPr>
          <p:cNvPr id="4" name="Slide Number Placeholder 3"/>
          <p:cNvSpPr>
            <a:spLocks noGrp="1"/>
          </p:cNvSpPr>
          <p:nvPr>
            <p:ph type="sldNum" sz="quarter" idx="10"/>
          </p:nvPr>
        </p:nvSpPr>
        <p:spPr/>
        <p:txBody>
          <a:bodyPr/>
          <a:lstStyle/>
          <a:p>
            <a:fld id="{D7488D06-3984-456C-B641-5F7ADD8A1274}" type="slidenum">
              <a:rPr lang="en-US" smtClean="0"/>
              <a:t>12</a:t>
            </a:fld>
            <a:endParaRPr lang="en-US"/>
          </a:p>
        </p:txBody>
      </p:sp>
    </p:spTree>
    <p:extLst>
      <p:ext uri="{BB962C8B-B14F-4D97-AF65-F5344CB8AC3E}">
        <p14:creationId xmlns:p14="http://schemas.microsoft.com/office/powerpoint/2010/main" val="13635271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a school</a:t>
            </a:r>
            <a:r>
              <a:rPr lang="en-US" baseline="0" dirty="0"/>
              <a:t> has submitted all the required documents and paid the applicable fees at Applicant status, its submitted documentation is reviewed by the ICAA office.</a:t>
            </a:r>
          </a:p>
          <a:p>
            <a:endParaRPr lang="en-US" baseline="0" dirty="0"/>
          </a:p>
          <a:p>
            <a:r>
              <a:rPr lang="en-US" baseline="0" dirty="0"/>
              <a:t>Assuming all information provided by the documents is in order upon review by the ICAA office, the school is moved to Pre-Candidate status, the next pre-accreditation status level.</a:t>
            </a:r>
          </a:p>
          <a:p>
            <a:endParaRPr lang="en-US" baseline="0" dirty="0"/>
          </a:p>
          <a:p>
            <a:r>
              <a:rPr lang="en-US" baseline="0" dirty="0"/>
              <a:t>The major responsibilities for the school at Pre-Candidate status are:</a:t>
            </a:r>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13</a:t>
            </a:fld>
            <a:endParaRPr lang="en-US"/>
          </a:p>
        </p:txBody>
      </p:sp>
    </p:spTree>
    <p:extLst>
      <p:ext uri="{BB962C8B-B14F-4D97-AF65-F5344CB8AC3E}">
        <p14:creationId xmlns:p14="http://schemas.microsoft.com/office/powerpoint/2010/main" val="1363527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a school has achieved</a:t>
            </a:r>
            <a:r>
              <a:rPr lang="en-US" baseline="0" dirty="0"/>
              <a:t> all the requirements at Pre-Candidate level, its ICAA Chairperson may recommend it to the ICAA Commission for Accreditation for the next pre-accreditation level in the process.</a:t>
            </a:r>
          </a:p>
          <a:p>
            <a:endParaRPr lang="en-US" baseline="0" dirty="0"/>
          </a:p>
          <a:p>
            <a:r>
              <a:rPr lang="en-US" baseline="0" dirty="0"/>
              <a:t>Upon a positive vote by the ICAA Commission for Accreditation, the school is conferred with Candidate status, the final pre-accreditation status level before Accredited status.</a:t>
            </a:r>
          </a:p>
          <a:p>
            <a:endParaRPr lang="en-US" baseline="0" dirty="0"/>
          </a:p>
          <a:p>
            <a:r>
              <a:rPr lang="en-US" baseline="0" dirty="0"/>
              <a:t>The major responsibilities for the school at Candidate status are:</a:t>
            </a:r>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14</a:t>
            </a:fld>
            <a:endParaRPr lang="en-US"/>
          </a:p>
        </p:txBody>
      </p:sp>
    </p:spTree>
    <p:extLst>
      <p:ext uri="{BB962C8B-B14F-4D97-AF65-F5344CB8AC3E}">
        <p14:creationId xmlns:p14="http://schemas.microsoft.com/office/powerpoint/2010/main" val="13635271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Following a successful External Review Visit, the External Review Visit team may recommend that the ICAA Commission for Accreditation confer Accredited status upon the school.</a:t>
            </a:r>
          </a:p>
          <a:p>
            <a:endParaRPr lang="en-US" dirty="0"/>
          </a:p>
          <a:p>
            <a:r>
              <a:rPr lang="en-US" dirty="0"/>
              <a:t>Following receipt of the recommendation from the team and review of the team’s External Review Visit Accreditation Report, the ICAA Commission for Accreditation may vote</a:t>
            </a:r>
            <a:r>
              <a:rPr lang="en-US" baseline="0" dirty="0"/>
              <a:t> to confer “Accredited” status upon the school.</a:t>
            </a:r>
          </a:p>
          <a:p>
            <a:endParaRPr lang="en-US" baseline="0" dirty="0"/>
          </a:p>
          <a:p>
            <a:r>
              <a:rPr lang="en-US" baseline="0" dirty="0"/>
              <a:t>The accreditation term is for a period of 5 years.</a:t>
            </a:r>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15</a:t>
            </a:fld>
            <a:endParaRPr lang="en-US"/>
          </a:p>
        </p:txBody>
      </p:sp>
    </p:spTree>
    <p:extLst>
      <p:ext uri="{BB962C8B-B14F-4D97-AF65-F5344CB8AC3E}">
        <p14:creationId xmlns:p14="http://schemas.microsoft.com/office/powerpoint/2010/main" val="13635271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School is visited by ICAA</a:t>
            </a:r>
            <a:r>
              <a:rPr lang="en-US" baseline="0" dirty="0"/>
              <a:t> Chairperson annually until it hosts its first successful External Review Visit</a:t>
            </a:r>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16</a:t>
            </a:fld>
            <a:endParaRPr lang="en-US"/>
          </a:p>
        </p:txBody>
      </p:sp>
    </p:spTree>
    <p:extLst>
      <p:ext uri="{BB962C8B-B14F-4D97-AF65-F5344CB8AC3E}">
        <p14:creationId xmlns:p14="http://schemas.microsoft.com/office/powerpoint/2010/main" val="13635271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a school is accredited,</a:t>
            </a:r>
            <a:r>
              <a:rPr lang="en-US" baseline="0" dirty="0"/>
              <a:t> it is required to complete an ICAA Accreditation Annual Report every year</a:t>
            </a:r>
          </a:p>
          <a:p>
            <a:r>
              <a:rPr lang="en-US" baseline="0" dirty="0"/>
              <a:t> - due by October 31</a:t>
            </a:r>
            <a:r>
              <a:rPr lang="en-US" baseline="30000" dirty="0"/>
              <a:t>st</a:t>
            </a:r>
            <a:r>
              <a:rPr lang="en-US" baseline="0" dirty="0"/>
              <a:t> if the school’s academic year begins after July 1</a:t>
            </a:r>
            <a:r>
              <a:rPr lang="en-US" baseline="30000" dirty="0"/>
              <a:t>st</a:t>
            </a:r>
            <a:r>
              <a:rPr lang="en-US" baseline="0" dirty="0"/>
              <a:t> and before December 31</a:t>
            </a:r>
            <a:r>
              <a:rPr lang="en-US" baseline="30000" dirty="0"/>
              <a:t>st</a:t>
            </a:r>
            <a:endParaRPr lang="en-US" baseline="0" dirty="0"/>
          </a:p>
          <a:p>
            <a:r>
              <a:rPr lang="en-US" baseline="0" dirty="0"/>
              <a:t> - due by March 31</a:t>
            </a:r>
            <a:r>
              <a:rPr lang="en-US" baseline="30000" dirty="0"/>
              <a:t>st</a:t>
            </a:r>
            <a:r>
              <a:rPr lang="en-US" baseline="0" dirty="0"/>
              <a:t> if the school’s academic year begins after December 31</a:t>
            </a:r>
            <a:r>
              <a:rPr lang="en-US" baseline="30000" dirty="0"/>
              <a:t>st</a:t>
            </a:r>
            <a:r>
              <a:rPr lang="en-US" baseline="0" dirty="0"/>
              <a:t> and before July 1st </a:t>
            </a:r>
          </a:p>
          <a:p>
            <a:endParaRPr lang="en-US" baseline="0" dirty="0"/>
          </a:p>
          <a:p>
            <a:r>
              <a:rPr lang="en-US" baseline="0" dirty="0"/>
              <a:t>Among the items on which a school must report annually, are:</a:t>
            </a:r>
          </a:p>
          <a:p>
            <a:pPr marL="171450" indent="-171450">
              <a:buFontTx/>
              <a:buChar char="-"/>
            </a:pPr>
            <a:r>
              <a:rPr lang="en-US" baseline="0" dirty="0"/>
              <a:t>Enrollment</a:t>
            </a:r>
          </a:p>
          <a:p>
            <a:pPr marL="171450" indent="-171450">
              <a:buFontTx/>
              <a:buChar char="-"/>
            </a:pPr>
            <a:r>
              <a:rPr lang="en-US" baseline="0" dirty="0"/>
              <a:t>Substantive changes (if any)</a:t>
            </a:r>
          </a:p>
          <a:p>
            <a:pPr marL="171450" indent="-171450">
              <a:buFontTx/>
              <a:buChar char="-"/>
            </a:pPr>
            <a:r>
              <a:rPr lang="en-US" baseline="0" dirty="0"/>
              <a:t>Verification that administrators and instructional staff meet required qualifications</a:t>
            </a:r>
          </a:p>
          <a:p>
            <a:pPr marL="171450" indent="-171450">
              <a:buFontTx/>
              <a:buChar char="-"/>
            </a:pPr>
            <a:r>
              <a:rPr lang="en-US" baseline="0" dirty="0"/>
              <a:t>Verification of the school’s financial stability</a:t>
            </a:r>
          </a:p>
          <a:p>
            <a:pPr marL="171450" indent="-171450">
              <a:buFontTx/>
              <a:buChar char="-"/>
            </a:pPr>
            <a:r>
              <a:rPr lang="en-US" baseline="0" dirty="0"/>
              <a:t>Various other data points such as median tuition, financial aid awarded, amount of employee tuition benefit, # faculty, mean teacher salary, # high school graduates</a:t>
            </a:r>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17</a:t>
            </a:fld>
            <a:endParaRPr lang="en-US"/>
          </a:p>
        </p:txBody>
      </p:sp>
    </p:spTree>
    <p:extLst>
      <p:ext uri="{BB962C8B-B14F-4D97-AF65-F5344CB8AC3E}">
        <p14:creationId xmlns:p14="http://schemas.microsoft.com/office/powerpoint/2010/main" val="31298890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Review Committee process – school</a:t>
            </a:r>
            <a:r>
              <a:rPr lang="en-US" baseline="0" dirty="0"/>
              <a:t> are encouraged to participate.</a:t>
            </a:r>
          </a:p>
          <a:p>
            <a:r>
              <a:rPr lang="en-US" baseline="0" dirty="0"/>
              <a:t>     Representatives from accredited schools can serve on a Review Committee</a:t>
            </a:r>
          </a:p>
          <a:p>
            <a:r>
              <a:rPr lang="en-US" baseline="0" dirty="0"/>
              <a:t>     Representatives from schools not yet accredited can attend review committee meeting as an observer – gain valuable insight into process</a:t>
            </a:r>
          </a:p>
          <a:p>
            <a:r>
              <a:rPr lang="en-US" baseline="0" dirty="0"/>
              <a:t>ICAA Commission for Accreditation votes on the status of each school for the ensuing school year</a:t>
            </a:r>
          </a:p>
          <a:p>
            <a:endParaRPr lang="en-US" baseline="0" dirty="0"/>
          </a:p>
          <a:p>
            <a:r>
              <a:rPr lang="en-US" baseline="0" dirty="0"/>
              <a:t>ICAA Delegate Assembly/Business Meeting – Each accredited school has one voting representative</a:t>
            </a:r>
          </a:p>
          <a:p>
            <a:r>
              <a:rPr lang="en-US" baseline="0" dirty="0"/>
              <a:t>     Some members of the ICAA Board of Directors and Commissioners are elected to three-year terms</a:t>
            </a:r>
          </a:p>
          <a:p>
            <a:r>
              <a:rPr lang="en-US" baseline="0" dirty="0"/>
              <a:t>     Any changes in standards and/or procedures are presented and explained</a:t>
            </a:r>
          </a:p>
          <a:p>
            <a:r>
              <a:rPr lang="en-US" baseline="0" dirty="0"/>
              <a:t>     Annual report and other information important to ICAA schools is provided</a:t>
            </a:r>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18</a:t>
            </a:fld>
            <a:endParaRPr lang="en-US"/>
          </a:p>
        </p:txBody>
      </p:sp>
    </p:spTree>
    <p:extLst>
      <p:ext uri="{BB962C8B-B14F-4D97-AF65-F5344CB8AC3E}">
        <p14:creationId xmlns:p14="http://schemas.microsoft.com/office/powerpoint/2010/main" val="13635271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last (fifth)</a:t>
            </a:r>
            <a:r>
              <a:rPr lang="en-US" baseline="0" dirty="0"/>
              <a:t> year of the school’s accreditation term, it must submit to an accreditation re-evaluation, completing another Internal Review and hosting </a:t>
            </a:r>
            <a:r>
              <a:rPr lang="en-US" baseline="0"/>
              <a:t>another External </a:t>
            </a:r>
            <a:r>
              <a:rPr lang="en-US" baseline="0" dirty="0"/>
              <a:t>Review Visit.</a:t>
            </a:r>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19</a:t>
            </a:fld>
            <a:endParaRPr lang="en-US"/>
          </a:p>
        </p:txBody>
      </p:sp>
    </p:spTree>
    <p:extLst>
      <p:ext uri="{BB962C8B-B14F-4D97-AF65-F5344CB8AC3E}">
        <p14:creationId xmlns:p14="http://schemas.microsoft.com/office/powerpoint/2010/main" val="1363527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2</a:t>
            </a:fld>
            <a:endParaRPr lang="en-US"/>
          </a:p>
        </p:txBody>
      </p:sp>
    </p:spTree>
    <p:extLst>
      <p:ext uri="{BB962C8B-B14F-4D97-AF65-F5344CB8AC3E}">
        <p14:creationId xmlns:p14="http://schemas.microsoft.com/office/powerpoint/2010/main" val="1550253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Ask:  Why</a:t>
            </a:r>
            <a:r>
              <a:rPr lang="en-US" b="1" baseline="0" dirty="0"/>
              <a:t> is accreditation important?</a:t>
            </a:r>
            <a:endParaRPr lang="en-US" b="1" dirty="0"/>
          </a:p>
          <a:p>
            <a:endParaRPr lang="en-US" b="1" dirty="0"/>
          </a:p>
        </p:txBody>
      </p:sp>
      <p:sp>
        <p:nvSpPr>
          <p:cNvPr id="4" name="Slide Number Placeholder 3"/>
          <p:cNvSpPr>
            <a:spLocks noGrp="1"/>
          </p:cNvSpPr>
          <p:nvPr>
            <p:ph type="sldNum" sz="quarter" idx="10"/>
          </p:nvPr>
        </p:nvSpPr>
        <p:spPr/>
        <p:txBody>
          <a:bodyPr/>
          <a:lstStyle/>
          <a:p>
            <a:fld id="{D7488D06-3984-456C-B641-5F7ADD8A1274}" type="slidenum">
              <a:rPr lang="en-US" smtClean="0"/>
              <a:t>3</a:t>
            </a:fld>
            <a:endParaRPr lang="en-US"/>
          </a:p>
        </p:txBody>
      </p:sp>
    </p:spTree>
    <p:extLst>
      <p:ext uri="{BB962C8B-B14F-4D97-AF65-F5344CB8AC3E}">
        <p14:creationId xmlns:p14="http://schemas.microsoft.com/office/powerpoint/2010/main" val="1378347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Ask:  Why</a:t>
            </a:r>
            <a:r>
              <a:rPr lang="en-US" b="1" baseline="0" dirty="0"/>
              <a:t> is accreditation important?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Principle of external witnesses – Peter said Jesus was accredited through miracles, wonders, and signs.  In other words, people knew He was who He said He was because his claims were validated by the external evidences of miracles, wonders, and signs.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t>This is the biblical principle of external witnesses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a:p>
          <a:p>
            <a:endParaRPr lang="en-US" b="1" dirty="0"/>
          </a:p>
        </p:txBody>
      </p:sp>
      <p:sp>
        <p:nvSpPr>
          <p:cNvPr id="4" name="Slide Number Placeholder 3"/>
          <p:cNvSpPr>
            <a:spLocks noGrp="1"/>
          </p:cNvSpPr>
          <p:nvPr>
            <p:ph type="sldNum" sz="quarter" idx="10"/>
          </p:nvPr>
        </p:nvSpPr>
        <p:spPr/>
        <p:txBody>
          <a:bodyPr/>
          <a:lstStyle/>
          <a:p>
            <a:fld id="{D7488D06-3984-456C-B641-5F7ADD8A1274}" type="slidenum">
              <a:rPr lang="en-US" smtClean="0"/>
              <a:t>4</a:t>
            </a:fld>
            <a:endParaRPr lang="en-US"/>
          </a:p>
        </p:txBody>
      </p:sp>
    </p:spTree>
    <p:extLst>
      <p:ext uri="{BB962C8B-B14F-4D97-AF65-F5344CB8AC3E}">
        <p14:creationId xmlns:p14="http://schemas.microsoft.com/office/powerpoint/2010/main" val="1378347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Even</a:t>
            </a:r>
            <a:r>
              <a:rPr lang="en-US" b="0" baseline="0" dirty="0"/>
              <a:t> Jesus Himself affirmed this principle of external witnesses.</a:t>
            </a:r>
          </a:p>
          <a:p>
            <a:endParaRPr lang="en-US" b="0" baseline="0" dirty="0"/>
          </a:p>
          <a:p>
            <a:r>
              <a:rPr lang="en-US" b="0" baseline="0" dirty="0"/>
              <a:t>He also said in Luke 24:27 –” And beginning with Moses and all the Prophets, He explained to them what was said in all the Scriptures concerning Himself.”  In other words, the Word – the Old Testament writings of Moses and the Prophets – provided evidence that Jesus was who He said He was.</a:t>
            </a:r>
          </a:p>
          <a:p>
            <a:endParaRPr lang="en-US" b="0" baseline="0" dirty="0"/>
          </a:p>
          <a:p>
            <a:r>
              <a:rPr lang="en-US" b="0" baseline="0" dirty="0"/>
              <a:t>Also includes the biblical principle of multiple evidence:  Deuteronomy 19:15 says, “…on the evidence of two or three witnesses, a matter shall be confirmed.”  Jesus re-emphasized this in Matthew 18:16 - “…by the mouth of two or three witness may every word be established.”  </a:t>
            </a:r>
          </a:p>
          <a:p>
            <a:endParaRPr lang="en-US" b="0" baseline="0" dirty="0"/>
          </a:p>
          <a:p>
            <a:r>
              <a:rPr lang="en-US" b="0" baseline="0" dirty="0"/>
              <a:t>Accreditation applies these biblical principles of external witnesses and multiple evidence to validate the quality of a school and that it is doing what it says it is doing.</a:t>
            </a:r>
            <a:endParaRPr lang="en-US" b="0" dirty="0"/>
          </a:p>
        </p:txBody>
      </p:sp>
      <p:sp>
        <p:nvSpPr>
          <p:cNvPr id="4" name="Slide Number Placeholder 3"/>
          <p:cNvSpPr>
            <a:spLocks noGrp="1"/>
          </p:cNvSpPr>
          <p:nvPr>
            <p:ph type="sldNum" sz="quarter" idx="10"/>
          </p:nvPr>
        </p:nvSpPr>
        <p:spPr/>
        <p:txBody>
          <a:bodyPr/>
          <a:lstStyle/>
          <a:p>
            <a:fld id="{D7488D06-3984-456C-B641-5F7ADD8A1274}" type="slidenum">
              <a:rPr lang="en-US" smtClean="0"/>
              <a:t>5</a:t>
            </a:fld>
            <a:endParaRPr lang="en-US"/>
          </a:p>
        </p:txBody>
      </p:sp>
    </p:spTree>
    <p:extLst>
      <p:ext uri="{BB962C8B-B14F-4D97-AF65-F5344CB8AC3E}">
        <p14:creationId xmlns:p14="http://schemas.microsoft.com/office/powerpoint/2010/main" val="13783477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6</a:t>
            </a:fld>
            <a:endParaRPr lang="en-US"/>
          </a:p>
        </p:txBody>
      </p:sp>
    </p:spTree>
    <p:extLst>
      <p:ext uri="{BB962C8B-B14F-4D97-AF65-F5344CB8AC3E}">
        <p14:creationId xmlns:p14="http://schemas.microsoft.com/office/powerpoint/2010/main" val="837608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 Objective (external witnesses), evidence-based (multiple witnesses), comprehensive review (includes processes [what the school inputs] and practices/products [outputs of the school] – e.g. curriculum/instructional planning [input] – student performance [output]</a:t>
            </a:r>
          </a:p>
          <a:p>
            <a:r>
              <a:rPr lang="en-US" dirty="0"/>
              <a:t>#2 – Systemic, continuous improvement – improvement culture is goal, continually doing better what the Lord has called the school to be/do</a:t>
            </a:r>
          </a:p>
          <a:p>
            <a:r>
              <a:rPr lang="en-US" dirty="0"/>
              <a:t>#3 – Identify and leverage strengths – marketing tool, how can school utilize its strengths to better fulfill its mission?</a:t>
            </a:r>
          </a:p>
          <a:p>
            <a:r>
              <a:rPr lang="en-US" dirty="0"/>
              <a:t>#4 – Identify weaknesses and challenges – priority areas the school needs to address and improve</a:t>
            </a:r>
          </a:p>
          <a:p>
            <a:r>
              <a:rPr lang="en-US" dirty="0"/>
              <a:t>#5 – Feedback – collection and quality analysis of evidence, including stakeholder feedback that informs improvement efforts</a:t>
            </a:r>
          </a:p>
          <a:p>
            <a:r>
              <a:rPr lang="en-US" dirty="0"/>
              <a:t>#6 – What determines the success of a Christian school? – How well it is fulfilling its mission; mission drift is a ditch that Christian schools often fall into as they grow and mature (note:  many become elite private schools, really Christian in name only)</a:t>
            </a:r>
          </a:p>
        </p:txBody>
      </p:sp>
      <p:sp>
        <p:nvSpPr>
          <p:cNvPr id="4" name="Slide Number Placeholder 3"/>
          <p:cNvSpPr>
            <a:spLocks noGrp="1"/>
          </p:cNvSpPr>
          <p:nvPr>
            <p:ph type="sldNum" sz="quarter" idx="5"/>
          </p:nvPr>
        </p:nvSpPr>
        <p:spPr/>
        <p:txBody>
          <a:bodyPr/>
          <a:lstStyle/>
          <a:p>
            <a:fld id="{D7488D06-3984-456C-B641-5F7ADD8A1274}" type="slidenum">
              <a:rPr lang="en-US" smtClean="0"/>
              <a:t>7</a:t>
            </a:fld>
            <a:endParaRPr lang="en-US"/>
          </a:p>
        </p:txBody>
      </p:sp>
    </p:spTree>
    <p:extLst>
      <p:ext uri="{BB962C8B-B14F-4D97-AF65-F5344CB8AC3E}">
        <p14:creationId xmlns:p14="http://schemas.microsoft.com/office/powerpoint/2010/main" val="3270025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488D06-3984-456C-B641-5F7ADD8A1274}" type="slidenum">
              <a:rPr lang="en-US" smtClean="0"/>
              <a:t>8</a:t>
            </a:fld>
            <a:endParaRPr lang="en-US"/>
          </a:p>
        </p:txBody>
      </p:sp>
    </p:spTree>
    <p:extLst>
      <p:ext uri="{BB962C8B-B14F-4D97-AF65-F5344CB8AC3E}">
        <p14:creationId xmlns:p14="http://schemas.microsoft.com/office/powerpoint/2010/main" val="13635271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With the value that ICAA accreditation, as a quality accreditation process, brings, what are some very tangible benefits that accreditation brings the school?</a:t>
            </a:r>
          </a:p>
        </p:txBody>
      </p:sp>
      <p:sp>
        <p:nvSpPr>
          <p:cNvPr id="4" name="Slide Number Placeholder 3"/>
          <p:cNvSpPr>
            <a:spLocks noGrp="1"/>
          </p:cNvSpPr>
          <p:nvPr>
            <p:ph type="sldNum" sz="quarter" idx="10"/>
          </p:nvPr>
        </p:nvSpPr>
        <p:spPr/>
        <p:txBody>
          <a:bodyPr/>
          <a:lstStyle/>
          <a:p>
            <a:fld id="{D7488D06-3984-456C-B641-5F7ADD8A1274}" type="slidenum">
              <a:rPr lang="en-US" smtClean="0"/>
              <a:t>9</a:t>
            </a:fld>
            <a:endParaRPr lang="en-US"/>
          </a:p>
        </p:txBody>
      </p:sp>
    </p:spTree>
    <p:extLst>
      <p:ext uri="{BB962C8B-B14F-4D97-AF65-F5344CB8AC3E}">
        <p14:creationId xmlns:p14="http://schemas.microsoft.com/office/powerpoint/2010/main" val="1363527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A5DCDB3-775D-7940-9FF4-8113894D18B2}" type="datetime1">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4B5DB4-9F75-3941-8B5E-EB25E4C483DC}" type="datetime1">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CAF18E-0436-7742-9BE7-4D184B7F5A1B}" type="datetime1">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05494D-180C-B74C-AF00-D2A5D258020C}" type="datetime1">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E6F07C-829E-D348-A221-5904A90CE833}" type="datetime1">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52D319-11D6-2744-9E71-8116BE92B920}" type="datetime1">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801C20-2C0F-464A-8149-D89B44394007}" type="datetime1">
              <a:rPr lang="en-US" smtClean="0"/>
              <a:t>6/27/2024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168B9E-E008-B643-BFDD-44827FEB2500}" type="datetime1">
              <a:rPr lang="en-US" smtClean="0"/>
              <a:t>6/27/2024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D3ABBE-2F44-E04D-AE7F-0F7047CB96C5}" type="datetime1">
              <a:rPr lang="en-US" smtClean="0"/>
              <a:t>6/27/2024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AE2ABD-3FF9-5F4F-AB3B-CBE195BD046A}" type="datetime1">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C713BC-560A-7049-AE1D-AACAFF634F0D}" type="datetime1">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464523-34EF-445F-9FA4-194349D0FA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53340-78D3-C74F-B812-7159C0297D1C}" type="datetime1">
              <a:rPr lang="en-US" smtClean="0"/>
              <a:t>6/27/2024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464523-34EF-445F-9FA4-194349D0FAC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hyperlink" Target="http://www.icaa.us" TargetMode="Externa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587" y="4740829"/>
            <a:ext cx="9160500" cy="2193371"/>
            <a:chOff x="1587" y="4740829"/>
            <a:chExt cx="9160500" cy="2193371"/>
          </a:xfrm>
        </p:grpSpPr>
        <p:pic>
          <p:nvPicPr>
            <p:cNvPr id="5" name="Picture 6"/>
            <p:cNvPicPr>
              <a:picLocks noChangeAspect="1" noChangeArrowheads="1"/>
            </p:cNvPicPr>
            <p:nvPr/>
          </p:nvPicPr>
          <p:blipFill>
            <a:blip r:embed="rId3" cstate="print"/>
            <a:srcRect l="21896" t="71259" r="21896" b="6282"/>
            <a:stretch>
              <a:fillRect/>
            </a:stretch>
          </p:blipFill>
          <p:spPr bwMode="auto">
            <a:xfrm>
              <a:off x="1587" y="4740873"/>
              <a:ext cx="6856413" cy="2193327"/>
            </a:xfrm>
            <a:prstGeom prst="rect">
              <a:avLst/>
            </a:prstGeom>
            <a:noFill/>
            <a:ln w="9525">
              <a:noFill/>
              <a:miter lim="800000"/>
              <a:headEnd/>
              <a:tailEnd/>
            </a:ln>
          </p:spPr>
        </p:pic>
        <p:pic>
          <p:nvPicPr>
            <p:cNvPr id="6" name="Picture 6"/>
            <p:cNvPicPr>
              <a:picLocks noChangeAspect="1" noChangeArrowheads="1"/>
            </p:cNvPicPr>
            <p:nvPr/>
          </p:nvPicPr>
          <p:blipFill>
            <a:blip r:embed="rId3" cstate="print"/>
            <a:srcRect l="25496" t="71259" r="48743" b="6282"/>
            <a:stretch>
              <a:fillRect/>
            </a:stretch>
          </p:blipFill>
          <p:spPr bwMode="auto">
            <a:xfrm>
              <a:off x="6019800" y="4740829"/>
              <a:ext cx="3142287" cy="2193371"/>
            </a:xfrm>
            <a:prstGeom prst="rect">
              <a:avLst/>
            </a:prstGeom>
            <a:noFill/>
            <a:ln w="9525">
              <a:noFill/>
              <a:miter lim="800000"/>
              <a:headEnd/>
              <a:tailEnd/>
            </a:ln>
          </p:spPr>
        </p:pic>
      </p:grpSp>
      <p:sp>
        <p:nvSpPr>
          <p:cNvPr id="9" name="TextBox 8"/>
          <p:cNvSpPr txBox="1"/>
          <p:nvPr/>
        </p:nvSpPr>
        <p:spPr>
          <a:xfrm>
            <a:off x="990600" y="794370"/>
            <a:ext cx="7162800" cy="3816429"/>
          </a:xfrm>
          <a:prstGeom prst="rect">
            <a:avLst/>
          </a:prstGeom>
          <a:noFill/>
          <a:effectLst/>
        </p:spPr>
        <p:txBody>
          <a:bodyPr wrap="square" lIns="91440" tIns="45720" rIns="91440" bIns="45720" rtlCol="0" anchor="t">
            <a:spAutoFit/>
          </a:bodyPr>
          <a:lstStyle/>
          <a:p>
            <a:pPr algn="ctr"/>
            <a:endParaRPr lang="en-US" sz="3200" b="1" dirty="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latin typeface="Goudy Old Style" pitchFamily="18" charset="0"/>
            </a:endParaRPr>
          </a:p>
          <a:p>
            <a:pPr algn="ctr"/>
            <a:r>
              <a:rPr lang="en-US" sz="5400" b="1" dirty="0">
                <a:latin typeface="+mj-lt"/>
              </a:rPr>
              <a:t>ICAA Accreditation Training</a:t>
            </a:r>
          </a:p>
          <a:p>
            <a:pPr algn="ctr"/>
            <a:r>
              <a:rPr lang="en-US" sz="5400" b="1" dirty="0">
                <a:latin typeface="+mj-lt"/>
              </a:rPr>
              <a:t>for Schools </a:t>
            </a:r>
          </a:p>
          <a:p>
            <a:pPr algn="ctr"/>
            <a:endParaRPr lang="en-US" sz="2400" b="1" dirty="0">
              <a:latin typeface="+mj-lt"/>
            </a:endParaRPr>
          </a:p>
          <a:p>
            <a:pPr algn="ctr"/>
            <a:r>
              <a:rPr lang="en-US" sz="2400" b="1" dirty="0">
                <a:latin typeface="+mj-lt"/>
              </a:rPr>
              <a:t>June 2024</a:t>
            </a:r>
            <a:endParaRPr lang="en-US" sz="5400" b="1" dirty="0">
              <a:solidFill>
                <a:srgbClr val="000000"/>
              </a:solidFill>
              <a:latin typeface="+mj-lt"/>
              <a:cs typeface="Calibri"/>
            </a:endParaRPr>
          </a:p>
        </p:txBody>
      </p:sp>
      <p:sp>
        <p:nvSpPr>
          <p:cNvPr id="10" name="TextBox 9"/>
          <p:cNvSpPr txBox="1"/>
          <p:nvPr/>
        </p:nvSpPr>
        <p:spPr>
          <a:xfrm>
            <a:off x="2819400" y="84892"/>
            <a:ext cx="6934200" cy="677108"/>
          </a:xfrm>
          <a:prstGeom prst="rect">
            <a:avLst/>
          </a:prstGeom>
          <a:noFill/>
        </p:spPr>
        <p:txBody>
          <a:bodyPr wrap="square" rtlCol="0">
            <a:spAutoFit/>
          </a:bodyPr>
          <a:lstStyle/>
          <a:p>
            <a:r>
              <a:rPr lang="en-US" sz="2000" dirty="0">
                <a:solidFill>
                  <a:srgbClr val="C00000"/>
                </a:solidFill>
                <a:latin typeface="Arial Rounded MT Bold" pitchFamily="34" charset="0"/>
              </a:rPr>
              <a:t>International Christian Accreditation Association</a:t>
            </a:r>
          </a:p>
          <a:p>
            <a:endParaRPr lang="en-US" dirty="0"/>
          </a:p>
        </p:txBody>
      </p:sp>
      <p:pic>
        <p:nvPicPr>
          <p:cNvPr id="1026" name="Picture 2"/>
          <p:cNvPicPr>
            <a:picLocks noChangeAspect="1" noChangeArrowheads="1"/>
          </p:cNvPicPr>
          <p:nvPr/>
        </p:nvPicPr>
        <p:blipFill>
          <a:blip r:embed="rId4" cstate="print"/>
          <a:srcRect/>
          <a:stretch>
            <a:fillRect/>
          </a:stretch>
        </p:blipFill>
        <p:spPr bwMode="auto">
          <a:xfrm>
            <a:off x="152400" y="120110"/>
            <a:ext cx="1079962" cy="2013490"/>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9DEC60FE-ED51-5E42-838E-78DEAD095C96}"/>
              </a:ext>
            </a:extLst>
          </p:cNvPr>
          <p:cNvSpPr>
            <a:spLocks noGrp="1"/>
          </p:cNvSpPr>
          <p:nvPr>
            <p:ph type="sldNum" sz="quarter" idx="12"/>
          </p:nvPr>
        </p:nvSpPr>
        <p:spPr/>
        <p:txBody>
          <a:bodyPr/>
          <a:lstStyle/>
          <a:p>
            <a:fld id="{CB464523-34EF-445F-9FA4-194349D0FACF}" type="slidenum">
              <a:rPr lang="en-US" smtClean="0"/>
              <a:pPr/>
              <a:t>1</a:t>
            </a:fld>
            <a:endParaRPr lang="en-US"/>
          </a:p>
        </p:txBody>
      </p:sp>
    </p:spTree>
    <p:extLst>
      <p:ext uri="{BB962C8B-B14F-4D97-AF65-F5344CB8AC3E}">
        <p14:creationId xmlns:p14="http://schemas.microsoft.com/office/powerpoint/2010/main" val="59070538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943599"/>
            <a:ext cx="9160500" cy="990601"/>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228600" y="228600"/>
            <a:ext cx="8229600" cy="106680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4000" b="1" dirty="0">
                <a:latin typeface="+mj-lt"/>
                <a:ea typeface="+mj-ea"/>
                <a:cs typeface="+mj-cs"/>
              </a:rPr>
              <a:t>School Expectations to Gain and Maintain ICAA Accreditation </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p:cNvSpPr>
          <p:nvPr/>
        </p:nvSpPr>
        <p:spPr>
          <a:xfrm>
            <a:off x="304800" y="1676400"/>
            <a:ext cx="8229600" cy="40386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600" dirty="0"/>
              <a:t>Assess capacity for accreditation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600" dirty="0"/>
              <a:t>Demonstrate acceptable performance on Assurances and Standards</a:t>
            </a:r>
            <a:endParaRPr kumimoji="0" lang="en-US" sz="26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600" dirty="0"/>
              <a:t>Conduct an Internal Review</a:t>
            </a:r>
          </a:p>
          <a:p>
            <a:pPr marL="342900" indent="-342900">
              <a:spcBef>
                <a:spcPct val="20000"/>
              </a:spcBef>
              <a:buFont typeface="Arial" pitchFamily="34" charset="0"/>
              <a:buChar char="•"/>
              <a:defRPr/>
            </a:pPr>
            <a:r>
              <a:rPr lang="en-US" sz="2600" dirty="0"/>
              <a:t>Implement a continuous improvement process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600" dirty="0"/>
              <a:t>Successfully host an External Review</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600" dirty="0"/>
              <a:t>Respond to Improvement Priorities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600" dirty="0"/>
              <a:t>Complete Annual Reports as required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p:txBody>
      </p:sp>
      <p:sp>
        <p:nvSpPr>
          <p:cNvPr id="8" name="Slide Number Placeholder 7">
            <a:extLst>
              <a:ext uri="{FF2B5EF4-FFF2-40B4-BE49-F238E27FC236}">
                <a16:creationId xmlns:a16="http://schemas.microsoft.com/office/drawing/2014/main" id="{F72E42F3-999C-3F45-9A08-3B647330310D}"/>
              </a:ext>
            </a:extLst>
          </p:cNvPr>
          <p:cNvSpPr>
            <a:spLocks noGrp="1"/>
          </p:cNvSpPr>
          <p:nvPr>
            <p:ph type="sldNum" sz="quarter" idx="12"/>
          </p:nvPr>
        </p:nvSpPr>
        <p:spPr/>
        <p:txBody>
          <a:bodyPr/>
          <a:lstStyle/>
          <a:p>
            <a:fld id="{CB464523-34EF-445F-9FA4-194349D0FACF}" type="slidenum">
              <a:rPr lang="en-US" smtClean="0"/>
              <a:pPr/>
              <a:t>10</a:t>
            </a:fld>
            <a:endParaRPr lang="en-US"/>
          </a:p>
        </p:txBody>
      </p:sp>
    </p:spTree>
    <p:extLst>
      <p:ext uri="{BB962C8B-B14F-4D97-AF65-F5344CB8AC3E}">
        <p14:creationId xmlns:p14="http://schemas.microsoft.com/office/powerpoint/2010/main" val="1491402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892800"/>
            <a:ext cx="9160500" cy="1041400"/>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8" name="Rectangle 2"/>
          <p:cNvSpPr txBox="1">
            <a:spLocks noChangeArrowheads="1"/>
          </p:cNvSpPr>
          <p:nvPr/>
        </p:nvSpPr>
        <p:spPr>
          <a:xfrm>
            <a:off x="457200" y="0"/>
            <a:ext cx="7543800" cy="12954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b="1" dirty="0">
                <a:latin typeface="+mn-lt"/>
                <a:cs typeface="Arial" charset="0"/>
              </a:rPr>
              <a:t>ICAA Status Levels Toward Accreditation </a:t>
            </a:r>
          </a:p>
        </p:txBody>
      </p:sp>
      <p:pic>
        <p:nvPicPr>
          <p:cNvPr id="9" name="Picture 8"/>
          <p:cNvPicPr>
            <a:picLocks noChangeAspect="1"/>
          </p:cNvPicPr>
          <p:nvPr/>
        </p:nvPicPr>
        <p:blipFill>
          <a:blip r:embed="rId5"/>
          <a:stretch>
            <a:fillRect/>
          </a:stretch>
        </p:blipFill>
        <p:spPr>
          <a:xfrm>
            <a:off x="762000" y="1524000"/>
            <a:ext cx="7569200" cy="4140200"/>
          </a:xfrm>
          <a:prstGeom prst="rect">
            <a:avLst/>
          </a:prstGeom>
        </p:spPr>
      </p:pic>
      <p:sp>
        <p:nvSpPr>
          <p:cNvPr id="6" name="Slide Number Placeholder 5">
            <a:extLst>
              <a:ext uri="{FF2B5EF4-FFF2-40B4-BE49-F238E27FC236}">
                <a16:creationId xmlns:a16="http://schemas.microsoft.com/office/drawing/2014/main" id="{FF317A84-C5E7-0049-A50D-FB3419F645F8}"/>
              </a:ext>
            </a:extLst>
          </p:cNvPr>
          <p:cNvSpPr>
            <a:spLocks noGrp="1"/>
          </p:cNvSpPr>
          <p:nvPr>
            <p:ph type="sldNum" sz="quarter" idx="12"/>
          </p:nvPr>
        </p:nvSpPr>
        <p:spPr/>
        <p:txBody>
          <a:bodyPr/>
          <a:lstStyle/>
          <a:p>
            <a:fld id="{CB464523-34EF-445F-9FA4-194349D0FACF}" type="slidenum">
              <a:rPr lang="en-US" smtClean="0"/>
              <a:pPr/>
              <a:t>11</a:t>
            </a:fld>
            <a:endParaRPr lang="en-US"/>
          </a:p>
        </p:txBody>
      </p:sp>
    </p:spTree>
    <p:extLst>
      <p:ext uri="{BB962C8B-B14F-4D97-AF65-F5344CB8AC3E}">
        <p14:creationId xmlns:p14="http://schemas.microsoft.com/office/powerpoint/2010/main" val="445453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867400"/>
            <a:ext cx="9160500" cy="1066800"/>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228600" y="228600"/>
            <a:ext cx="8229600" cy="1295400"/>
          </a:xfrm>
          <a:prstGeom prst="rect">
            <a:avLst/>
          </a:prstGeom>
        </p:spPr>
        <p:txBody>
          <a:bodyPr/>
          <a:lstStyle/>
          <a:p>
            <a:pPr lvl="0">
              <a:spcBef>
                <a:spcPct val="0"/>
              </a:spcBef>
              <a:defRPr/>
            </a:pPr>
            <a:r>
              <a:rPr lang="en-US" sz="4000" b="1" dirty="0">
                <a:cs typeface="Arial" charset="0"/>
              </a:rPr>
              <a:t>ICAA Accreditation</a:t>
            </a:r>
            <a:br>
              <a:rPr lang="en-US" sz="4000" b="1" dirty="0">
                <a:cs typeface="Arial" charset="0"/>
              </a:rPr>
            </a:br>
            <a:r>
              <a:rPr lang="en-US" sz="4000" b="1" dirty="0">
                <a:cs typeface="Arial" charset="0"/>
              </a:rPr>
              <a:t>Status Level Requirements</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p:cNvSpPr>
          <p:nvPr/>
        </p:nvSpPr>
        <p:spPr>
          <a:xfrm>
            <a:off x="381000" y="1676400"/>
            <a:ext cx="8229600" cy="4038600"/>
          </a:xfrm>
          <a:prstGeom prst="rect">
            <a:avLst/>
          </a:prstGeom>
        </p:spPr>
        <p:txBody>
          <a:bodyPr/>
          <a:lstStyle/>
          <a:p>
            <a:pPr algn="ctr">
              <a:spcBef>
                <a:spcPts val="1200"/>
              </a:spcBef>
            </a:pPr>
            <a:r>
              <a:rPr lang="en-US" sz="2800" b="1" i="1" dirty="0">
                <a:solidFill>
                  <a:srgbClr val="FF0000"/>
                </a:solidFill>
                <a:cs typeface="Arial" charset="0"/>
              </a:rPr>
              <a:t>Applicant Status</a:t>
            </a:r>
          </a:p>
          <a:p>
            <a:pPr marL="457200" indent="-457200">
              <a:spcBef>
                <a:spcPts val="1000"/>
              </a:spcBef>
              <a:buFont typeface="Arial"/>
              <a:buChar char="•"/>
            </a:pPr>
            <a:r>
              <a:rPr lang="en-US" sz="3200" dirty="0">
                <a:cs typeface="Arial" charset="0"/>
              </a:rPr>
              <a:t>Join ORUEF and ICAA</a:t>
            </a:r>
          </a:p>
          <a:p>
            <a:pPr marL="457200" indent="-457200">
              <a:spcBef>
                <a:spcPts val="1000"/>
              </a:spcBef>
              <a:buFont typeface="Arial"/>
              <a:buChar char="•"/>
            </a:pPr>
            <a:r>
              <a:rPr lang="en-US" sz="3200" dirty="0">
                <a:cs typeface="Arial" charset="0"/>
              </a:rPr>
              <a:t>Complete required forms</a:t>
            </a:r>
          </a:p>
          <a:p>
            <a:pPr marL="914400" lvl="1" indent="-457200">
              <a:buFont typeface="Arial"/>
              <a:buChar char="•"/>
            </a:pPr>
            <a:r>
              <a:rPr lang="en-US" sz="2800" dirty="0">
                <a:cs typeface="Arial" charset="0"/>
              </a:rPr>
              <a:t>ORUEF Membership Application</a:t>
            </a:r>
          </a:p>
          <a:p>
            <a:pPr marL="914400" lvl="1" indent="-457200">
              <a:buFont typeface="Arial"/>
              <a:buChar char="•"/>
            </a:pPr>
            <a:r>
              <a:rPr lang="en-US" sz="2800" dirty="0">
                <a:cs typeface="Arial" charset="0"/>
              </a:rPr>
              <a:t>ICAA Letter of Intent</a:t>
            </a:r>
          </a:p>
          <a:p>
            <a:pPr marL="914400" lvl="1" indent="-457200">
              <a:buFont typeface="Arial"/>
              <a:buChar char="•"/>
            </a:pPr>
            <a:r>
              <a:rPr lang="en-US" sz="2800" dirty="0">
                <a:cs typeface="Arial" charset="0"/>
              </a:rPr>
              <a:t>ICAA Eligibility Checklist</a:t>
            </a:r>
          </a:p>
          <a:p>
            <a:pPr marL="914400" lvl="1" indent="-457200">
              <a:buFont typeface="Arial"/>
              <a:buChar char="•"/>
            </a:pPr>
            <a:r>
              <a:rPr lang="en-US" sz="2800" dirty="0">
                <a:cs typeface="Arial" charset="0"/>
              </a:rPr>
              <a:t>ICAA Pre-Candidacy Application Form</a:t>
            </a:r>
          </a:p>
          <a:p>
            <a:pPr marL="457200" indent="-457200">
              <a:spcBef>
                <a:spcPts val="1000"/>
              </a:spcBef>
              <a:buFont typeface="Arial"/>
              <a:buChar char="•"/>
            </a:pPr>
            <a:r>
              <a:rPr lang="en-US" sz="3200" dirty="0">
                <a:cs typeface="Arial" charset="0"/>
              </a:rPr>
              <a:t>Pay ORUEF and ICAA initial fees</a:t>
            </a:r>
          </a:p>
          <a:p>
            <a:pPr marL="914400" lvl="1" indent="-457200">
              <a:spcBef>
                <a:spcPts val="1200"/>
              </a:spcBef>
              <a:buFont typeface="Arial"/>
              <a:buChar char="•"/>
            </a:pPr>
            <a:endParaRPr lang="en-US" sz="2800" dirty="0">
              <a:cs typeface="Arial"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p:txBody>
      </p:sp>
      <p:sp>
        <p:nvSpPr>
          <p:cNvPr id="8" name="Slide Number Placeholder 7">
            <a:extLst>
              <a:ext uri="{FF2B5EF4-FFF2-40B4-BE49-F238E27FC236}">
                <a16:creationId xmlns:a16="http://schemas.microsoft.com/office/drawing/2014/main" id="{1C8305DB-6E56-584F-A07C-319D0BB78FE4}"/>
              </a:ext>
            </a:extLst>
          </p:cNvPr>
          <p:cNvSpPr>
            <a:spLocks noGrp="1"/>
          </p:cNvSpPr>
          <p:nvPr>
            <p:ph type="sldNum" sz="quarter" idx="12"/>
          </p:nvPr>
        </p:nvSpPr>
        <p:spPr/>
        <p:txBody>
          <a:bodyPr/>
          <a:lstStyle/>
          <a:p>
            <a:fld id="{CB464523-34EF-445F-9FA4-194349D0FACF}" type="slidenum">
              <a:rPr lang="en-US" smtClean="0"/>
              <a:pPr/>
              <a:t>12</a:t>
            </a:fld>
            <a:endParaRPr lang="en-US"/>
          </a:p>
        </p:txBody>
      </p:sp>
    </p:spTree>
    <p:extLst>
      <p:ext uri="{BB962C8B-B14F-4D97-AF65-F5344CB8AC3E}">
        <p14:creationId xmlns:p14="http://schemas.microsoft.com/office/powerpoint/2010/main" val="1393423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6172200"/>
            <a:ext cx="9160500" cy="762000"/>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228600" y="228600"/>
            <a:ext cx="8229600" cy="1295400"/>
          </a:xfrm>
          <a:prstGeom prst="rect">
            <a:avLst/>
          </a:prstGeom>
        </p:spPr>
        <p:txBody>
          <a:bodyPr/>
          <a:lstStyle/>
          <a:p>
            <a:pPr lvl="0">
              <a:spcBef>
                <a:spcPct val="0"/>
              </a:spcBef>
              <a:defRPr/>
            </a:pPr>
            <a:r>
              <a:rPr lang="en-US" sz="4000" b="1" dirty="0">
                <a:cs typeface="Arial" charset="0"/>
              </a:rPr>
              <a:t>ICAA Accreditation</a:t>
            </a:r>
            <a:br>
              <a:rPr lang="en-US" sz="4000" b="1" dirty="0">
                <a:cs typeface="Arial" charset="0"/>
              </a:rPr>
            </a:br>
            <a:r>
              <a:rPr lang="en-US" sz="4000" b="1" dirty="0">
                <a:cs typeface="Arial" charset="0"/>
              </a:rPr>
              <a:t>Status Level Requirements</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p:cNvSpPr>
          <p:nvPr/>
        </p:nvSpPr>
        <p:spPr>
          <a:xfrm>
            <a:off x="423603" y="1641896"/>
            <a:ext cx="8229600" cy="3581400"/>
          </a:xfrm>
          <a:prstGeom prst="rect">
            <a:avLst/>
          </a:prstGeom>
        </p:spPr>
        <p:txBody>
          <a:bodyPr/>
          <a:lstStyle/>
          <a:p>
            <a:pPr algn="ctr">
              <a:spcBef>
                <a:spcPts val="1200"/>
              </a:spcBef>
            </a:pPr>
            <a:r>
              <a:rPr lang="en-US" sz="2800" b="1" i="1" dirty="0">
                <a:solidFill>
                  <a:srgbClr val="FF0000"/>
                </a:solidFill>
                <a:cs typeface="Arial" charset="0"/>
              </a:rPr>
              <a:t>Pre-Candidate Status</a:t>
            </a:r>
          </a:p>
          <a:p>
            <a:pPr marL="457200" indent="-457200">
              <a:spcBef>
                <a:spcPts val="1000"/>
              </a:spcBef>
              <a:buFont typeface="Arial"/>
              <a:buChar char="•"/>
            </a:pPr>
            <a:r>
              <a:rPr lang="en-US" sz="3200" dirty="0">
                <a:cs typeface="Arial" charset="0"/>
              </a:rPr>
              <a:t>ICAA Chairperson assigned by ICAA office</a:t>
            </a:r>
          </a:p>
          <a:p>
            <a:pPr marL="457200" indent="-457200">
              <a:spcBef>
                <a:spcPts val="1000"/>
              </a:spcBef>
              <a:buFont typeface="Arial"/>
              <a:buChar char="•"/>
            </a:pPr>
            <a:r>
              <a:rPr lang="en-US" sz="3200" dirty="0">
                <a:cs typeface="Arial" charset="0"/>
              </a:rPr>
              <a:t>Complete </a:t>
            </a:r>
            <a:r>
              <a:rPr lang="en-US" sz="3200" i="1" dirty="0">
                <a:cs typeface="Arial" charset="0"/>
              </a:rPr>
              <a:t>Readiness for Accreditation Diagnostic</a:t>
            </a:r>
            <a:endParaRPr lang="en-US" sz="2800" dirty="0">
              <a:cs typeface="Arial" charset="0"/>
            </a:endParaRPr>
          </a:p>
          <a:p>
            <a:pPr marL="457200" indent="-457200">
              <a:spcBef>
                <a:spcPts val="1000"/>
              </a:spcBef>
              <a:buFont typeface="Arial"/>
              <a:buChar char="•"/>
            </a:pPr>
            <a:r>
              <a:rPr lang="en-US" sz="3200" dirty="0">
                <a:cs typeface="Arial" charset="0"/>
              </a:rPr>
              <a:t>Begin Internal Review, culminating in the comprehensive </a:t>
            </a:r>
            <a:r>
              <a:rPr lang="en-US" sz="3200" i="1" dirty="0">
                <a:cs typeface="Arial" charset="0"/>
              </a:rPr>
              <a:t>Self-Assessment </a:t>
            </a:r>
            <a:r>
              <a:rPr lang="en-US" sz="3200" dirty="0">
                <a:cs typeface="Arial" charset="0"/>
              </a:rPr>
              <a:t>document.</a:t>
            </a:r>
          </a:p>
        </p:txBody>
      </p:sp>
      <p:sp>
        <p:nvSpPr>
          <p:cNvPr id="8" name="Slide Number Placeholder 7">
            <a:extLst>
              <a:ext uri="{FF2B5EF4-FFF2-40B4-BE49-F238E27FC236}">
                <a16:creationId xmlns:a16="http://schemas.microsoft.com/office/drawing/2014/main" id="{62F76019-E7D7-A646-A206-5A4EA9E48286}"/>
              </a:ext>
            </a:extLst>
          </p:cNvPr>
          <p:cNvSpPr>
            <a:spLocks noGrp="1"/>
          </p:cNvSpPr>
          <p:nvPr>
            <p:ph type="sldNum" sz="quarter" idx="12"/>
          </p:nvPr>
        </p:nvSpPr>
        <p:spPr/>
        <p:txBody>
          <a:bodyPr/>
          <a:lstStyle/>
          <a:p>
            <a:fld id="{CB464523-34EF-445F-9FA4-194349D0FACF}" type="slidenum">
              <a:rPr lang="en-US" smtClean="0"/>
              <a:pPr/>
              <a:t>13</a:t>
            </a:fld>
            <a:endParaRPr lang="en-US"/>
          </a:p>
        </p:txBody>
      </p:sp>
    </p:spTree>
    <p:extLst>
      <p:ext uri="{BB962C8B-B14F-4D97-AF65-F5344CB8AC3E}">
        <p14:creationId xmlns:p14="http://schemas.microsoft.com/office/powerpoint/2010/main" val="3596955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6234129"/>
            <a:ext cx="9160500" cy="700071"/>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228600" y="228600"/>
            <a:ext cx="8229600" cy="1295400"/>
          </a:xfrm>
          <a:prstGeom prst="rect">
            <a:avLst/>
          </a:prstGeom>
        </p:spPr>
        <p:txBody>
          <a:bodyPr/>
          <a:lstStyle/>
          <a:p>
            <a:pPr lvl="0">
              <a:spcBef>
                <a:spcPct val="0"/>
              </a:spcBef>
              <a:defRPr/>
            </a:pPr>
            <a:r>
              <a:rPr lang="en-US" sz="4000" b="1" dirty="0">
                <a:cs typeface="Arial" charset="0"/>
              </a:rPr>
              <a:t>ICAA Accreditation</a:t>
            </a:r>
            <a:br>
              <a:rPr lang="en-US" sz="4000" b="1" dirty="0">
                <a:cs typeface="Arial" charset="0"/>
              </a:rPr>
            </a:br>
            <a:r>
              <a:rPr lang="en-US" sz="4000" b="1" dirty="0">
                <a:cs typeface="Arial" charset="0"/>
              </a:rPr>
              <a:t>Status Level Requirements</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p:cNvSpPr>
          <p:nvPr/>
        </p:nvSpPr>
        <p:spPr>
          <a:xfrm>
            <a:off x="228600" y="1379951"/>
            <a:ext cx="8763000" cy="3702827"/>
          </a:xfrm>
          <a:prstGeom prst="rect">
            <a:avLst/>
          </a:prstGeom>
        </p:spPr>
        <p:txBody>
          <a:bodyPr/>
          <a:lstStyle/>
          <a:p>
            <a:pPr algn="ctr">
              <a:spcBef>
                <a:spcPts val="1200"/>
              </a:spcBef>
            </a:pPr>
            <a:r>
              <a:rPr lang="en-US" sz="2800" b="1" i="1" dirty="0">
                <a:solidFill>
                  <a:srgbClr val="FF0000"/>
                </a:solidFill>
                <a:cs typeface="Arial" charset="0"/>
              </a:rPr>
              <a:t>Candidate Status</a:t>
            </a:r>
          </a:p>
          <a:p>
            <a:pPr marL="457200" indent="-457200">
              <a:spcBef>
                <a:spcPts val="1000"/>
              </a:spcBef>
              <a:buFont typeface="Arial"/>
              <a:buChar char="•"/>
            </a:pPr>
            <a:r>
              <a:rPr lang="en-US" sz="3200" dirty="0">
                <a:cs typeface="Arial" charset="0"/>
              </a:rPr>
              <a:t>Complete all components of the Internal Review</a:t>
            </a:r>
          </a:p>
          <a:p>
            <a:pPr marL="914400" lvl="1" indent="-457200">
              <a:spcBef>
                <a:spcPts val="1000"/>
              </a:spcBef>
              <a:buFont typeface="Arial"/>
              <a:buChar char="•"/>
            </a:pPr>
            <a:r>
              <a:rPr lang="en-US" sz="2800" dirty="0">
                <a:cs typeface="Arial" charset="0"/>
              </a:rPr>
              <a:t>Analysis of Student Performance and Organizational Effectiveness</a:t>
            </a:r>
          </a:p>
          <a:p>
            <a:pPr marL="914400" lvl="1" indent="-457200">
              <a:spcBef>
                <a:spcPts val="1000"/>
              </a:spcBef>
              <a:buFont typeface="Arial"/>
              <a:buChar char="•"/>
            </a:pPr>
            <a:r>
              <a:rPr lang="en-US" sz="2800" dirty="0">
                <a:cs typeface="Arial" charset="0"/>
              </a:rPr>
              <a:t>Collection and Analysis of Stakeholder Feedback </a:t>
            </a:r>
          </a:p>
          <a:p>
            <a:pPr marL="914400" lvl="1" indent="-457200">
              <a:spcBef>
                <a:spcPts val="1000"/>
              </a:spcBef>
              <a:buFont typeface="Arial"/>
              <a:buChar char="•"/>
            </a:pPr>
            <a:r>
              <a:rPr lang="en-US" sz="2800" dirty="0">
                <a:cs typeface="Arial" charset="0"/>
              </a:rPr>
              <a:t>Completion of comprehensive Self-Assessment</a:t>
            </a:r>
          </a:p>
          <a:p>
            <a:pPr marL="914400" lvl="1" indent="-457200">
              <a:spcBef>
                <a:spcPts val="1000"/>
              </a:spcBef>
              <a:buFont typeface="Arial"/>
              <a:buChar char="•"/>
            </a:pPr>
            <a:r>
              <a:rPr lang="en-US" sz="2800" dirty="0">
                <a:cs typeface="Arial" charset="0"/>
              </a:rPr>
              <a:t>Initiation of data-based School Improvement Process</a:t>
            </a:r>
          </a:p>
          <a:p>
            <a:pPr marL="457200" indent="-457200">
              <a:spcBef>
                <a:spcPts val="1000"/>
              </a:spcBef>
              <a:buFont typeface="Arial"/>
              <a:buChar char="•"/>
            </a:pPr>
            <a:r>
              <a:rPr lang="en-US" sz="3200" dirty="0">
                <a:cs typeface="Arial" charset="0"/>
              </a:rPr>
              <a:t>Prepare for and successfully host External Review Visit</a:t>
            </a:r>
            <a:endParaRPr lang="en-US" sz="2800" dirty="0">
              <a:cs typeface="Arial"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p:txBody>
      </p:sp>
      <p:sp>
        <p:nvSpPr>
          <p:cNvPr id="8" name="Slide Number Placeholder 7">
            <a:extLst>
              <a:ext uri="{FF2B5EF4-FFF2-40B4-BE49-F238E27FC236}">
                <a16:creationId xmlns:a16="http://schemas.microsoft.com/office/drawing/2014/main" id="{2AA4AAF4-34AA-1D43-9DF6-B9BA348CC4E5}"/>
              </a:ext>
            </a:extLst>
          </p:cNvPr>
          <p:cNvSpPr>
            <a:spLocks noGrp="1"/>
          </p:cNvSpPr>
          <p:nvPr>
            <p:ph type="sldNum" sz="quarter" idx="12"/>
          </p:nvPr>
        </p:nvSpPr>
        <p:spPr/>
        <p:txBody>
          <a:bodyPr/>
          <a:lstStyle/>
          <a:p>
            <a:fld id="{CB464523-34EF-445F-9FA4-194349D0FACF}" type="slidenum">
              <a:rPr lang="en-US" smtClean="0"/>
              <a:pPr/>
              <a:t>14</a:t>
            </a:fld>
            <a:endParaRPr lang="en-US"/>
          </a:p>
        </p:txBody>
      </p:sp>
    </p:spTree>
    <p:extLst>
      <p:ext uri="{BB962C8B-B14F-4D97-AF65-F5344CB8AC3E}">
        <p14:creationId xmlns:p14="http://schemas.microsoft.com/office/powerpoint/2010/main" val="1731583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791200"/>
            <a:ext cx="9160500" cy="1143000"/>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228600" y="228600"/>
            <a:ext cx="8229600" cy="1295400"/>
          </a:xfrm>
          <a:prstGeom prst="rect">
            <a:avLst/>
          </a:prstGeom>
        </p:spPr>
        <p:txBody>
          <a:bodyPr/>
          <a:lstStyle/>
          <a:p>
            <a:pPr lvl="0">
              <a:spcBef>
                <a:spcPct val="0"/>
              </a:spcBef>
              <a:defRPr/>
            </a:pPr>
            <a:r>
              <a:rPr lang="en-US" sz="4000" b="1" dirty="0">
                <a:cs typeface="Arial" charset="0"/>
              </a:rPr>
              <a:t>ICAA Accreditation</a:t>
            </a:r>
            <a:br>
              <a:rPr lang="en-US" sz="4000" b="1" dirty="0">
                <a:cs typeface="Arial" charset="0"/>
              </a:rPr>
            </a:br>
            <a:r>
              <a:rPr lang="en-US" sz="4000" b="1" dirty="0">
                <a:cs typeface="Arial" charset="0"/>
              </a:rPr>
              <a:t>Status Level Requirements</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p:cNvSpPr>
          <p:nvPr/>
        </p:nvSpPr>
        <p:spPr>
          <a:xfrm>
            <a:off x="380999" y="1600200"/>
            <a:ext cx="8467205" cy="4190984"/>
          </a:xfrm>
          <a:prstGeom prst="rect">
            <a:avLst/>
          </a:prstGeom>
        </p:spPr>
        <p:txBody>
          <a:bodyPr/>
          <a:lstStyle/>
          <a:p>
            <a:pPr algn="ctr">
              <a:spcBef>
                <a:spcPts val="1200"/>
              </a:spcBef>
            </a:pPr>
            <a:r>
              <a:rPr lang="en-US" sz="2800" b="1" i="1" dirty="0">
                <a:solidFill>
                  <a:srgbClr val="FF0000"/>
                </a:solidFill>
                <a:cs typeface="Arial" charset="0"/>
              </a:rPr>
              <a:t>Accredited Status</a:t>
            </a:r>
          </a:p>
          <a:p>
            <a:pPr marL="457200" indent="-457200">
              <a:spcBef>
                <a:spcPts val="1000"/>
              </a:spcBef>
              <a:buFont typeface="Arial"/>
              <a:buChar char="•"/>
            </a:pPr>
            <a:r>
              <a:rPr lang="en-US" sz="3200" dirty="0">
                <a:cs typeface="Arial" charset="0"/>
              </a:rPr>
              <a:t>Complete online Annual Report – includes reporting on…</a:t>
            </a:r>
          </a:p>
          <a:p>
            <a:pPr marL="914400" lvl="1" indent="-457200">
              <a:spcBef>
                <a:spcPts val="400"/>
              </a:spcBef>
              <a:buFont typeface="Arial"/>
              <a:buChar char="•"/>
            </a:pPr>
            <a:r>
              <a:rPr lang="en-US" sz="2800" dirty="0">
                <a:cs typeface="Arial" charset="0"/>
              </a:rPr>
              <a:t>Substantive Change</a:t>
            </a:r>
          </a:p>
          <a:p>
            <a:pPr marL="914400" lvl="1" indent="-457200">
              <a:spcBef>
                <a:spcPts val="400"/>
              </a:spcBef>
              <a:buFont typeface="Arial"/>
              <a:buChar char="•"/>
            </a:pPr>
            <a:r>
              <a:rPr lang="en-US" sz="2800" dirty="0">
                <a:cs typeface="Arial" charset="0"/>
              </a:rPr>
              <a:t>Progress made on Improvement Priorities</a:t>
            </a:r>
          </a:p>
          <a:p>
            <a:pPr marL="457200" indent="-457200">
              <a:spcBef>
                <a:spcPts val="1000"/>
              </a:spcBef>
              <a:buFont typeface="Arial"/>
              <a:buChar char="•"/>
            </a:pPr>
            <a:r>
              <a:rPr lang="en-US" sz="3200" dirty="0">
                <a:cs typeface="Arial" charset="0"/>
              </a:rPr>
              <a:t>In the 5</a:t>
            </a:r>
            <a:r>
              <a:rPr lang="en-US" sz="3200" baseline="30000" dirty="0">
                <a:cs typeface="Arial" charset="0"/>
              </a:rPr>
              <a:t>th</a:t>
            </a:r>
            <a:r>
              <a:rPr lang="en-US" sz="3200" dirty="0">
                <a:cs typeface="Arial" charset="0"/>
              </a:rPr>
              <a:t> year of the accreditation term</a:t>
            </a:r>
          </a:p>
          <a:p>
            <a:pPr marL="914400" lvl="1" indent="-457200">
              <a:spcBef>
                <a:spcPts val="400"/>
              </a:spcBef>
              <a:buFont typeface="Arial"/>
              <a:buChar char="•"/>
            </a:pPr>
            <a:r>
              <a:rPr lang="en-US" sz="2800" dirty="0">
                <a:cs typeface="Arial" charset="0"/>
              </a:rPr>
              <a:t>Complete another comprehensive Internal Review</a:t>
            </a:r>
          </a:p>
          <a:p>
            <a:pPr marL="914400" lvl="1" indent="-457200">
              <a:spcBef>
                <a:spcPts val="400"/>
              </a:spcBef>
              <a:buFont typeface="Arial"/>
              <a:buChar char="•"/>
            </a:pPr>
            <a:r>
              <a:rPr lang="en-US" sz="2800" dirty="0">
                <a:cs typeface="Arial" charset="0"/>
              </a:rPr>
              <a:t>Host another External Review Visit</a:t>
            </a:r>
          </a:p>
          <a:p>
            <a:pPr marL="914400" lvl="1" indent="-457200">
              <a:spcBef>
                <a:spcPts val="1200"/>
              </a:spcBef>
              <a:buFont typeface="Arial"/>
              <a:buChar char="•"/>
            </a:pPr>
            <a:endParaRPr lang="en-US" sz="2800" dirty="0">
              <a:cs typeface="Arial"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p:txBody>
      </p:sp>
      <p:sp>
        <p:nvSpPr>
          <p:cNvPr id="8" name="Slide Number Placeholder 7">
            <a:extLst>
              <a:ext uri="{FF2B5EF4-FFF2-40B4-BE49-F238E27FC236}">
                <a16:creationId xmlns:a16="http://schemas.microsoft.com/office/drawing/2014/main" id="{889EE684-C799-A749-A23F-22772D182430}"/>
              </a:ext>
            </a:extLst>
          </p:cNvPr>
          <p:cNvSpPr>
            <a:spLocks noGrp="1"/>
          </p:cNvSpPr>
          <p:nvPr>
            <p:ph type="sldNum" sz="quarter" idx="12"/>
          </p:nvPr>
        </p:nvSpPr>
        <p:spPr/>
        <p:txBody>
          <a:bodyPr/>
          <a:lstStyle/>
          <a:p>
            <a:fld id="{CB464523-34EF-445F-9FA4-194349D0FACF}" type="slidenum">
              <a:rPr lang="en-US" smtClean="0"/>
              <a:pPr/>
              <a:t>15</a:t>
            </a:fld>
            <a:endParaRPr lang="en-US"/>
          </a:p>
        </p:txBody>
      </p:sp>
    </p:spTree>
    <p:extLst>
      <p:ext uri="{BB962C8B-B14F-4D97-AF65-F5344CB8AC3E}">
        <p14:creationId xmlns:p14="http://schemas.microsoft.com/office/powerpoint/2010/main" val="4186505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6172200"/>
            <a:ext cx="9160500" cy="762000"/>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228600" y="381000"/>
            <a:ext cx="8229600" cy="1066800"/>
          </a:xfrm>
          <a:prstGeom prst="rect">
            <a:avLst/>
          </a:prstGeom>
        </p:spPr>
        <p:txBody>
          <a:bodyPr/>
          <a:lstStyle/>
          <a:p>
            <a:pPr lvl="0">
              <a:spcBef>
                <a:spcPct val="0"/>
              </a:spcBef>
              <a:defRPr/>
            </a:pPr>
            <a:r>
              <a:rPr lang="en-US" sz="4000" b="1" dirty="0">
                <a:latin typeface="+mj-lt"/>
                <a:cs typeface="Arial" charset="0"/>
              </a:rPr>
              <a:t>ICAA Chairperson Assignment</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3"/>
          <p:cNvSpPr txBox="1">
            <a:spLocks noChangeArrowheads="1"/>
          </p:cNvSpPr>
          <p:nvPr/>
        </p:nvSpPr>
        <p:spPr>
          <a:xfrm>
            <a:off x="228601" y="1600200"/>
            <a:ext cx="8619604" cy="44958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cs typeface="Arial" charset="0"/>
              </a:rPr>
              <a:t>Purpose – Provide guidance to the school as it</a:t>
            </a:r>
          </a:p>
          <a:p>
            <a:pPr lvl="1">
              <a:spcBef>
                <a:spcPts val="400"/>
              </a:spcBef>
            </a:pPr>
            <a:r>
              <a:rPr lang="en-US" dirty="0">
                <a:cs typeface="Arial" charset="0"/>
              </a:rPr>
              <a:t>Completes the </a:t>
            </a:r>
            <a:r>
              <a:rPr lang="en-US" i="1" dirty="0">
                <a:cs typeface="Arial" charset="0"/>
              </a:rPr>
              <a:t>Readiness for Accreditation </a:t>
            </a:r>
            <a:r>
              <a:rPr lang="en-US" dirty="0">
                <a:cs typeface="Arial" charset="0"/>
              </a:rPr>
              <a:t>document</a:t>
            </a:r>
          </a:p>
          <a:p>
            <a:pPr lvl="1">
              <a:spcBef>
                <a:spcPts val="400"/>
              </a:spcBef>
            </a:pPr>
            <a:r>
              <a:rPr lang="en-US" dirty="0">
                <a:cs typeface="Arial" charset="0"/>
              </a:rPr>
              <a:t>Completes the Internal Review and the </a:t>
            </a:r>
            <a:r>
              <a:rPr lang="en-US" i="1" dirty="0">
                <a:cs typeface="Arial" charset="0"/>
              </a:rPr>
              <a:t>Self-Assessment </a:t>
            </a:r>
            <a:r>
              <a:rPr lang="en-US" dirty="0">
                <a:cs typeface="Arial" charset="0"/>
              </a:rPr>
              <a:t>document</a:t>
            </a:r>
            <a:endParaRPr lang="en-US" i="1" dirty="0">
              <a:cs typeface="Arial" charset="0"/>
            </a:endParaRPr>
          </a:p>
          <a:p>
            <a:pPr lvl="1">
              <a:spcBef>
                <a:spcPts val="400"/>
              </a:spcBef>
            </a:pPr>
            <a:r>
              <a:rPr lang="en-US" dirty="0">
                <a:cs typeface="Arial" charset="0"/>
              </a:rPr>
              <a:t>Prepares to host Engagement Review Visit (ER Visit)</a:t>
            </a:r>
          </a:p>
          <a:p>
            <a:r>
              <a:rPr lang="en-US" dirty="0">
                <a:cs typeface="Arial" charset="0"/>
              </a:rPr>
              <a:t>Conducts Annual Visit</a:t>
            </a:r>
          </a:p>
          <a:p>
            <a:pPr lvl="1">
              <a:spcBef>
                <a:spcPts val="400"/>
              </a:spcBef>
            </a:pPr>
            <a:r>
              <a:rPr lang="en-US" dirty="0">
                <a:ea typeface="Arial" charset="0"/>
                <a:cs typeface="Arial" charset="0"/>
              </a:rPr>
              <a:t>Remains chair until the school is accredited</a:t>
            </a:r>
          </a:p>
          <a:p>
            <a:pPr lvl="1">
              <a:spcBef>
                <a:spcPts val="400"/>
              </a:spcBef>
            </a:pPr>
            <a:r>
              <a:rPr lang="en-US" dirty="0">
                <a:ea typeface="Arial" charset="0"/>
                <a:cs typeface="Arial" charset="0"/>
              </a:rPr>
              <a:t>Consultant (serves as Lead Evaluator on ER Visit)</a:t>
            </a:r>
          </a:p>
          <a:p>
            <a:pPr lvl="1">
              <a:spcBef>
                <a:spcPts val="400"/>
              </a:spcBef>
            </a:pPr>
            <a:r>
              <a:rPr lang="en-US" dirty="0">
                <a:cs typeface="Arial" charset="0"/>
              </a:rPr>
              <a:t>Usually conducted in Fall</a:t>
            </a:r>
          </a:p>
          <a:p>
            <a:endParaRPr lang="en-US" dirty="0">
              <a:latin typeface="Tahoma" charset="0"/>
              <a:cs typeface="Arial" charset="0"/>
            </a:endParaRPr>
          </a:p>
        </p:txBody>
      </p:sp>
      <p:sp>
        <p:nvSpPr>
          <p:cNvPr id="7" name="Slide Number Placeholder 6">
            <a:extLst>
              <a:ext uri="{FF2B5EF4-FFF2-40B4-BE49-F238E27FC236}">
                <a16:creationId xmlns:a16="http://schemas.microsoft.com/office/drawing/2014/main" id="{8E7E2FB9-EAFE-9F4F-96AF-A371F77C4CC1}"/>
              </a:ext>
            </a:extLst>
          </p:cNvPr>
          <p:cNvSpPr>
            <a:spLocks noGrp="1"/>
          </p:cNvSpPr>
          <p:nvPr>
            <p:ph type="sldNum" sz="quarter" idx="12"/>
          </p:nvPr>
        </p:nvSpPr>
        <p:spPr/>
        <p:txBody>
          <a:bodyPr/>
          <a:lstStyle/>
          <a:p>
            <a:fld id="{CB464523-34EF-445F-9FA4-194349D0FACF}" type="slidenum">
              <a:rPr lang="en-US" smtClean="0"/>
              <a:pPr/>
              <a:t>16</a:t>
            </a:fld>
            <a:endParaRPr lang="en-US"/>
          </a:p>
        </p:txBody>
      </p:sp>
    </p:spTree>
    <p:extLst>
      <p:ext uri="{BB962C8B-B14F-4D97-AF65-F5344CB8AC3E}">
        <p14:creationId xmlns:p14="http://schemas.microsoft.com/office/powerpoint/2010/main" val="619174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684045"/>
            <a:ext cx="9160500" cy="1250155"/>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228600" y="228600"/>
            <a:ext cx="8229600" cy="914400"/>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Calibri" pitchFamily="-1" charset="0"/>
                <a:ea typeface="+mj-ea"/>
                <a:cs typeface="+mj-cs"/>
              </a:rPr>
              <a:t>Annual Report</a:t>
            </a:r>
          </a:p>
        </p:txBody>
      </p:sp>
      <p:sp>
        <p:nvSpPr>
          <p:cNvPr id="7" name="Rectangle 3"/>
          <p:cNvSpPr txBox="1">
            <a:spLocks/>
          </p:cNvSpPr>
          <p:nvPr/>
        </p:nvSpPr>
        <p:spPr>
          <a:xfrm>
            <a:off x="304800" y="1143000"/>
            <a:ext cx="7696200" cy="4572000"/>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600" noProof="0" dirty="0"/>
              <a:t>Required to be completed annually </a:t>
            </a:r>
            <a:r>
              <a:rPr lang="en-US" sz="2600" dirty="0"/>
              <a:t>by</a:t>
            </a:r>
            <a:r>
              <a:rPr lang="en-US" sz="2600" noProof="0" dirty="0"/>
              <a:t> every ICAA accredited school</a:t>
            </a:r>
            <a:endParaRPr kumimoji="0" lang="en-US" sz="2600" b="0" i="0" u="none" strike="noStrike" kern="1200" cap="none" spc="0" normalizeH="0" baseline="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600" b="0" i="0" u="none" strike="noStrike" kern="1200" cap="none" spc="0" normalizeH="0" baseline="0" dirty="0">
                <a:ln>
                  <a:noFill/>
                </a:ln>
                <a:solidFill>
                  <a:schemeClr val="tx1"/>
                </a:solidFill>
                <a:effectLst/>
                <a:uLnTx/>
                <a:uFillTx/>
              </a:rPr>
              <a:t>Completed</a:t>
            </a:r>
            <a:r>
              <a:rPr kumimoji="0" lang="en-US" sz="2600" b="0" i="0" u="none" strike="noStrike" kern="1200" cap="none" spc="0" normalizeH="0" dirty="0">
                <a:ln>
                  <a:noFill/>
                </a:ln>
                <a:solidFill>
                  <a:schemeClr val="tx1"/>
                </a:solidFill>
                <a:effectLst/>
                <a:uLnTx/>
                <a:uFillTx/>
              </a:rPr>
              <a:t> online – </a:t>
            </a:r>
            <a:r>
              <a:rPr kumimoji="0" lang="en-US" sz="2600" b="0" i="0" u="none" strike="noStrike" kern="1200" cap="none" spc="0" normalizeH="0" dirty="0">
                <a:ln>
                  <a:noFill/>
                </a:ln>
                <a:solidFill>
                  <a:schemeClr val="tx1"/>
                </a:solidFill>
                <a:effectLst/>
                <a:uLnTx/>
                <a:uFillTx/>
                <a:hlinkClick r:id="rId5"/>
              </a:rPr>
              <a:t>www.icaa.us</a:t>
            </a:r>
            <a:endParaRPr lang="en-US" sz="26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600" b="0" i="0" u="none" strike="noStrike" kern="1200" cap="none" spc="0" normalizeH="0" baseline="0" noProof="0" dirty="0">
                <a:ln>
                  <a:noFill/>
                </a:ln>
                <a:solidFill>
                  <a:schemeClr val="tx1"/>
                </a:solidFill>
                <a:effectLst/>
                <a:uLnTx/>
                <a:uFillTx/>
              </a:rPr>
              <a:t>Provides</a:t>
            </a:r>
            <a:r>
              <a:rPr kumimoji="0" lang="en-US" sz="2600" b="0" i="0" u="none" strike="noStrike" kern="1200" cap="none" spc="0" normalizeH="0" noProof="0" dirty="0">
                <a:ln>
                  <a:noFill/>
                </a:ln>
                <a:solidFill>
                  <a:schemeClr val="tx1"/>
                </a:solidFill>
                <a:effectLst/>
                <a:uLnTx/>
                <a:uFillTx/>
              </a:rPr>
              <a:t> current data on school as required by ICAA and/or various states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600" noProof="0" dirty="0"/>
              <a:t>Affirms current teacher qualifications </a:t>
            </a:r>
            <a:r>
              <a:rPr lang="en-US" sz="2400" noProof="0" dirty="0"/>
              <a:t>(school must apply for teacher/administrator waiver for every teacher/administrator not holding required credentials)</a:t>
            </a:r>
            <a:endParaRPr kumimoji="0" lang="en-US" sz="24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600" dirty="0"/>
              <a:t>Includes R</a:t>
            </a:r>
            <a:r>
              <a:rPr kumimoji="0" lang="en-US" sz="2600" b="0" i="0" u="none" strike="noStrike" kern="1200" cap="none" spc="0" normalizeH="0" baseline="0" noProof="0" dirty="0" err="1">
                <a:ln>
                  <a:noFill/>
                </a:ln>
                <a:solidFill>
                  <a:schemeClr val="tx1"/>
                </a:solidFill>
                <a:effectLst/>
                <a:uLnTx/>
                <a:uFillTx/>
              </a:rPr>
              <a:t>eport</a:t>
            </a:r>
            <a:r>
              <a:rPr kumimoji="0" lang="en-US" sz="2600" b="0" i="0" u="none" strike="noStrike" kern="1200" cap="none" spc="0" normalizeH="0" baseline="0" noProof="0" dirty="0">
                <a:ln>
                  <a:noFill/>
                </a:ln>
                <a:solidFill>
                  <a:schemeClr val="tx1"/>
                </a:solidFill>
                <a:effectLst/>
                <a:uLnTx/>
                <a:uFillTx/>
              </a:rPr>
              <a:t> of Progress on any uncompleted Improvement</a:t>
            </a:r>
            <a:r>
              <a:rPr kumimoji="0" lang="en-US" sz="2600" b="0" i="0" u="none" strike="noStrike" kern="1200" cap="none" spc="0" normalizeH="0" noProof="0" dirty="0">
                <a:ln>
                  <a:noFill/>
                </a:ln>
                <a:solidFill>
                  <a:schemeClr val="tx1"/>
                </a:solidFill>
                <a:effectLst/>
                <a:uLnTx/>
                <a:uFillTx/>
              </a:rPr>
              <a:t> Priorities</a:t>
            </a:r>
            <a:endParaRPr kumimoji="0" lang="en-US" sz="2600" b="0" i="0" u="none" strike="noStrike" kern="1200" cap="none" spc="0" normalizeH="0" baseline="0" noProof="0" dirty="0">
              <a:ln>
                <a:noFill/>
              </a:ln>
              <a:solidFill>
                <a:schemeClr val="tx1"/>
              </a:solidFill>
              <a:effectLst/>
              <a:uLnTx/>
              <a:uFillTx/>
            </a:endParaRPr>
          </a:p>
        </p:txBody>
      </p:sp>
      <p:sp>
        <p:nvSpPr>
          <p:cNvPr id="8" name="Slide Number Placeholder 7">
            <a:extLst>
              <a:ext uri="{FF2B5EF4-FFF2-40B4-BE49-F238E27FC236}">
                <a16:creationId xmlns:a16="http://schemas.microsoft.com/office/drawing/2014/main" id="{931567DD-E06E-8547-A640-802166875FEB}"/>
              </a:ext>
            </a:extLst>
          </p:cNvPr>
          <p:cNvSpPr>
            <a:spLocks noGrp="1"/>
          </p:cNvSpPr>
          <p:nvPr>
            <p:ph type="sldNum" sz="quarter" idx="12"/>
          </p:nvPr>
        </p:nvSpPr>
        <p:spPr/>
        <p:txBody>
          <a:bodyPr/>
          <a:lstStyle/>
          <a:p>
            <a:fld id="{CB464523-34EF-445F-9FA4-194349D0FACF}"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6248400"/>
            <a:ext cx="9160500" cy="685800"/>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228600" y="381000"/>
            <a:ext cx="8229600" cy="1066800"/>
          </a:xfrm>
          <a:prstGeom prst="rect">
            <a:avLst/>
          </a:prstGeom>
        </p:spPr>
        <p:txBody>
          <a:bodyPr/>
          <a:lstStyle/>
          <a:p>
            <a:pPr lvl="0">
              <a:spcBef>
                <a:spcPct val="0"/>
              </a:spcBef>
              <a:defRPr/>
            </a:pPr>
            <a:r>
              <a:rPr lang="en-US" sz="4000" b="1" dirty="0">
                <a:cs typeface="Arial" charset="0"/>
              </a:rPr>
              <a:t>Annual Accreditation Hearings</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9" name="Rectangle 3"/>
          <p:cNvSpPr txBox="1">
            <a:spLocks noChangeArrowheads="1"/>
          </p:cNvSpPr>
          <p:nvPr/>
        </p:nvSpPr>
        <p:spPr>
          <a:xfrm>
            <a:off x="381000" y="1295400"/>
            <a:ext cx="8382000" cy="44196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US" dirty="0">
                <a:cs typeface="Arial" charset="0"/>
              </a:rPr>
              <a:t>Held every summer</a:t>
            </a:r>
          </a:p>
          <a:p>
            <a:pPr>
              <a:lnSpc>
                <a:spcPct val="90000"/>
              </a:lnSpc>
            </a:pPr>
            <a:r>
              <a:rPr lang="en-US" dirty="0">
                <a:cs typeface="Arial" charset="0"/>
              </a:rPr>
              <a:t>Attendance recommended for all schools</a:t>
            </a:r>
          </a:p>
          <a:p>
            <a:pPr>
              <a:lnSpc>
                <a:spcPct val="90000"/>
              </a:lnSpc>
            </a:pPr>
            <a:r>
              <a:rPr lang="en-US" dirty="0">
                <a:cs typeface="Arial" charset="0"/>
              </a:rPr>
              <a:t>Attendance required for:</a:t>
            </a:r>
          </a:p>
          <a:p>
            <a:pPr lvl="1">
              <a:lnSpc>
                <a:spcPct val="90000"/>
              </a:lnSpc>
            </a:pPr>
            <a:r>
              <a:rPr lang="en-US" dirty="0">
                <a:ea typeface="Arial" charset="0"/>
                <a:cs typeface="Arial" charset="0"/>
              </a:rPr>
              <a:t>All Accredited schools</a:t>
            </a:r>
          </a:p>
          <a:p>
            <a:pPr lvl="1">
              <a:lnSpc>
                <a:spcPct val="90000"/>
              </a:lnSpc>
            </a:pPr>
            <a:r>
              <a:rPr lang="en-US" dirty="0">
                <a:ea typeface="Arial" charset="0"/>
                <a:cs typeface="Arial" charset="0"/>
              </a:rPr>
              <a:t>Any school desiring to advance to the next level</a:t>
            </a:r>
          </a:p>
          <a:p>
            <a:pPr lvl="1">
              <a:lnSpc>
                <a:spcPct val="90000"/>
              </a:lnSpc>
            </a:pPr>
            <a:r>
              <a:rPr lang="en-US" dirty="0">
                <a:ea typeface="Arial" charset="0"/>
                <a:cs typeface="Arial" charset="0"/>
              </a:rPr>
              <a:t>Any school wishing to appeal a status recommendation</a:t>
            </a:r>
          </a:p>
          <a:p>
            <a:pPr lvl="1">
              <a:lnSpc>
                <a:spcPct val="90000"/>
              </a:lnSpc>
            </a:pPr>
            <a:r>
              <a:rPr lang="en-US" dirty="0">
                <a:ea typeface="Arial" charset="0"/>
                <a:cs typeface="Arial" charset="0"/>
              </a:rPr>
              <a:t>Schools new to ICAA</a:t>
            </a:r>
          </a:p>
          <a:p>
            <a:pPr>
              <a:lnSpc>
                <a:spcPct val="90000"/>
              </a:lnSpc>
            </a:pPr>
            <a:r>
              <a:rPr lang="en-US" dirty="0">
                <a:ea typeface="Arial" charset="0"/>
                <a:cs typeface="Arial" charset="0"/>
              </a:rPr>
              <a:t>Each ICAA school is reviewed every year</a:t>
            </a:r>
          </a:p>
          <a:p>
            <a:pPr>
              <a:lnSpc>
                <a:spcPct val="90000"/>
              </a:lnSpc>
            </a:pPr>
            <a:r>
              <a:rPr lang="en-US" dirty="0">
                <a:ea typeface="Arial" charset="0"/>
                <a:cs typeface="Arial" charset="0"/>
              </a:rPr>
              <a:t>ICAA Business Meeting</a:t>
            </a:r>
          </a:p>
        </p:txBody>
      </p:sp>
      <p:sp>
        <p:nvSpPr>
          <p:cNvPr id="7" name="Slide Number Placeholder 6">
            <a:extLst>
              <a:ext uri="{FF2B5EF4-FFF2-40B4-BE49-F238E27FC236}">
                <a16:creationId xmlns:a16="http://schemas.microsoft.com/office/drawing/2014/main" id="{BE1A1E09-109A-4949-9D60-EBBFC3F50F73}"/>
              </a:ext>
            </a:extLst>
          </p:cNvPr>
          <p:cNvSpPr>
            <a:spLocks noGrp="1"/>
          </p:cNvSpPr>
          <p:nvPr>
            <p:ph type="sldNum" sz="quarter" idx="12"/>
          </p:nvPr>
        </p:nvSpPr>
        <p:spPr/>
        <p:txBody>
          <a:bodyPr/>
          <a:lstStyle/>
          <a:p>
            <a:fld id="{CB464523-34EF-445F-9FA4-194349D0FACF}" type="slidenum">
              <a:rPr lang="en-US" smtClean="0"/>
              <a:pPr/>
              <a:t>18</a:t>
            </a:fld>
            <a:endParaRPr lang="en-US"/>
          </a:p>
        </p:txBody>
      </p:sp>
    </p:spTree>
    <p:extLst>
      <p:ext uri="{BB962C8B-B14F-4D97-AF65-F5344CB8AC3E}">
        <p14:creationId xmlns:p14="http://schemas.microsoft.com/office/powerpoint/2010/main" val="128081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684045"/>
            <a:ext cx="9160500" cy="1250155"/>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228600" y="381000"/>
            <a:ext cx="8229600" cy="1066800"/>
          </a:xfrm>
          <a:prstGeom prst="rect">
            <a:avLst/>
          </a:prstGeom>
        </p:spPr>
        <p:txBody>
          <a:bodyPr/>
          <a:lstStyle/>
          <a:p>
            <a:pPr lvl="0">
              <a:spcBef>
                <a:spcPct val="0"/>
              </a:spcBef>
              <a:defRPr/>
            </a:pPr>
            <a:r>
              <a:rPr lang="en-US" sz="4000" b="1" dirty="0">
                <a:cs typeface="Arial" charset="0"/>
              </a:rPr>
              <a:t>Fifth Year Re-evaluation</a:t>
            </a:r>
            <a:endParaRPr kumimoji="0" lang="en-US" sz="4000" b="1"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3"/>
          <p:cNvSpPr txBox="1">
            <a:spLocks noChangeArrowheads="1"/>
          </p:cNvSpPr>
          <p:nvPr/>
        </p:nvSpPr>
        <p:spPr>
          <a:xfrm>
            <a:off x="457200" y="1716541"/>
            <a:ext cx="8229600" cy="274319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cs typeface="Arial" charset="0"/>
              </a:rPr>
              <a:t>New comprehensive Internal Review required</a:t>
            </a:r>
          </a:p>
          <a:p>
            <a:pPr lvl="1"/>
            <a:r>
              <a:rPr lang="en-US" dirty="0">
                <a:cs typeface="Arial" charset="0"/>
              </a:rPr>
              <a:t>Analysis of Student Performance data</a:t>
            </a:r>
          </a:p>
          <a:p>
            <a:pPr lvl="1"/>
            <a:r>
              <a:rPr lang="en-US" dirty="0">
                <a:cs typeface="Arial" charset="0"/>
              </a:rPr>
              <a:t>Collection and Analysis of Stakeholder Feedback data</a:t>
            </a:r>
          </a:p>
          <a:p>
            <a:pPr lvl="1"/>
            <a:r>
              <a:rPr lang="en-US" dirty="0">
                <a:cs typeface="Arial" charset="0"/>
              </a:rPr>
              <a:t>Completion of new </a:t>
            </a:r>
            <a:r>
              <a:rPr lang="en-US" i="1" dirty="0">
                <a:cs typeface="Arial" charset="0"/>
              </a:rPr>
              <a:t>Self-Assessment </a:t>
            </a:r>
            <a:r>
              <a:rPr lang="en-US" dirty="0">
                <a:cs typeface="Arial" charset="0"/>
              </a:rPr>
              <a:t>document</a:t>
            </a:r>
            <a:endParaRPr lang="en-US" i="1" dirty="0">
              <a:cs typeface="Arial" charset="0"/>
            </a:endParaRPr>
          </a:p>
          <a:p>
            <a:pPr lvl="1"/>
            <a:r>
              <a:rPr lang="en-US" dirty="0">
                <a:cs typeface="Arial" charset="0"/>
              </a:rPr>
              <a:t>Continuous improvement planning</a:t>
            </a:r>
          </a:p>
          <a:p>
            <a:r>
              <a:rPr lang="en-US" dirty="0">
                <a:cs typeface="Arial" charset="0"/>
              </a:rPr>
              <a:t>Another External Review Visit required</a:t>
            </a:r>
          </a:p>
        </p:txBody>
      </p:sp>
      <p:sp>
        <p:nvSpPr>
          <p:cNvPr id="7" name="Slide Number Placeholder 6">
            <a:extLst>
              <a:ext uri="{FF2B5EF4-FFF2-40B4-BE49-F238E27FC236}">
                <a16:creationId xmlns:a16="http://schemas.microsoft.com/office/drawing/2014/main" id="{6420E678-CB71-194F-9FCF-DB1B140BE776}"/>
              </a:ext>
            </a:extLst>
          </p:cNvPr>
          <p:cNvSpPr>
            <a:spLocks noGrp="1"/>
          </p:cNvSpPr>
          <p:nvPr>
            <p:ph type="sldNum" sz="quarter" idx="12"/>
          </p:nvPr>
        </p:nvSpPr>
        <p:spPr/>
        <p:txBody>
          <a:bodyPr/>
          <a:lstStyle/>
          <a:p>
            <a:fld id="{CB464523-34EF-445F-9FA4-194349D0FACF}" type="slidenum">
              <a:rPr lang="en-US" smtClean="0"/>
              <a:pPr/>
              <a:t>19</a:t>
            </a:fld>
            <a:endParaRPr lang="en-US"/>
          </a:p>
        </p:txBody>
      </p:sp>
    </p:spTree>
    <p:extLst>
      <p:ext uri="{BB962C8B-B14F-4D97-AF65-F5344CB8AC3E}">
        <p14:creationId xmlns:p14="http://schemas.microsoft.com/office/powerpoint/2010/main" val="126118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587" y="4740829"/>
            <a:ext cx="9160500" cy="2193371"/>
            <a:chOff x="1587" y="4740829"/>
            <a:chExt cx="9160500" cy="2193371"/>
          </a:xfrm>
        </p:grpSpPr>
        <p:pic>
          <p:nvPicPr>
            <p:cNvPr id="5" name="Picture 6"/>
            <p:cNvPicPr>
              <a:picLocks noChangeAspect="1" noChangeArrowheads="1"/>
            </p:cNvPicPr>
            <p:nvPr/>
          </p:nvPicPr>
          <p:blipFill>
            <a:blip r:embed="rId3" cstate="print"/>
            <a:srcRect l="21896" t="71259" r="21896" b="6282"/>
            <a:stretch>
              <a:fillRect/>
            </a:stretch>
          </p:blipFill>
          <p:spPr bwMode="auto">
            <a:xfrm>
              <a:off x="1587" y="4740873"/>
              <a:ext cx="6856413" cy="2193327"/>
            </a:xfrm>
            <a:prstGeom prst="rect">
              <a:avLst/>
            </a:prstGeom>
            <a:noFill/>
            <a:ln w="9525">
              <a:noFill/>
              <a:miter lim="800000"/>
              <a:headEnd/>
              <a:tailEnd/>
            </a:ln>
          </p:spPr>
        </p:pic>
        <p:pic>
          <p:nvPicPr>
            <p:cNvPr id="6" name="Picture 6"/>
            <p:cNvPicPr>
              <a:picLocks noChangeAspect="1" noChangeArrowheads="1"/>
            </p:cNvPicPr>
            <p:nvPr/>
          </p:nvPicPr>
          <p:blipFill>
            <a:blip r:embed="rId3" cstate="print"/>
            <a:srcRect l="25496" t="71259" r="48743" b="6282"/>
            <a:stretch>
              <a:fillRect/>
            </a:stretch>
          </p:blipFill>
          <p:spPr bwMode="auto">
            <a:xfrm>
              <a:off x="6019800" y="4740829"/>
              <a:ext cx="3142287" cy="2193371"/>
            </a:xfrm>
            <a:prstGeom prst="rect">
              <a:avLst/>
            </a:prstGeom>
            <a:noFill/>
            <a:ln w="9525">
              <a:noFill/>
              <a:miter lim="800000"/>
              <a:headEnd/>
              <a:tailEnd/>
            </a:ln>
          </p:spPr>
        </p:pic>
      </p:grpSp>
      <p:sp>
        <p:nvSpPr>
          <p:cNvPr id="9" name="TextBox 8"/>
          <p:cNvSpPr txBox="1"/>
          <p:nvPr/>
        </p:nvSpPr>
        <p:spPr>
          <a:xfrm>
            <a:off x="1752600" y="1828800"/>
            <a:ext cx="7162800" cy="3416320"/>
          </a:xfrm>
          <a:prstGeom prst="rect">
            <a:avLst/>
          </a:prstGeom>
          <a:noFill/>
          <a:effectLst/>
        </p:spPr>
        <p:txBody>
          <a:bodyPr wrap="square" rtlCol="0">
            <a:spAutoFit/>
          </a:bodyPr>
          <a:lstStyle/>
          <a:p>
            <a:pPr algn="ctr"/>
            <a:endParaRPr lang="en-US" sz="3200" b="1" dirty="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latin typeface="Goudy Old Style" pitchFamily="18" charset="0"/>
            </a:endParaRPr>
          </a:p>
          <a:p>
            <a:r>
              <a:rPr lang="en-US" sz="5400" b="1" dirty="0">
                <a:latin typeface="+mj-lt"/>
              </a:rPr>
              <a:t>Accreditation Protocol</a:t>
            </a:r>
          </a:p>
          <a:p>
            <a:r>
              <a:rPr lang="en-US" sz="5400" b="1" dirty="0">
                <a:latin typeface="+mj-lt"/>
              </a:rPr>
              <a:t>                            </a:t>
            </a:r>
            <a:endParaRPr lang="en-US" sz="4000" b="1" dirty="0">
              <a:latin typeface="+mj-lt"/>
            </a:endParaRPr>
          </a:p>
          <a:p>
            <a:endParaRPr lang="en-US" sz="4400" b="1" dirty="0">
              <a:ln w="12700">
                <a:solidFill>
                  <a:schemeClr val="bg2">
                    <a:lumMod val="10000"/>
                  </a:schemeClr>
                </a:solidFill>
                <a:prstDash val="solid"/>
              </a:ln>
              <a:solidFill>
                <a:schemeClr val="tx1">
                  <a:lumMod val="95000"/>
                  <a:lumOff val="5000"/>
                </a:schemeClr>
              </a:solidFill>
              <a:effectLst>
                <a:outerShdw blurRad="41275" dist="20320" dir="1800000" algn="tl" rotWithShape="0">
                  <a:srgbClr val="000000">
                    <a:alpha val="40000"/>
                  </a:srgbClr>
                </a:outerShdw>
              </a:effectLst>
              <a:latin typeface="Candara" pitchFamily="-1" charset="0"/>
            </a:endParaRPr>
          </a:p>
          <a:p>
            <a:endParaRPr lang="en-US" sz="3200" b="1" dirty="0">
              <a:ln w="12700">
                <a:solidFill>
                  <a:schemeClr val="bg2">
                    <a:lumMod val="10000"/>
                  </a:schemeClr>
                </a:solidFill>
                <a:prstDash val="solid"/>
              </a:ln>
              <a:solidFill>
                <a:schemeClr val="tx1">
                  <a:lumMod val="95000"/>
                  <a:lumOff val="5000"/>
                </a:schemeClr>
              </a:solidFill>
              <a:latin typeface="+mj-lt"/>
            </a:endParaRPr>
          </a:p>
        </p:txBody>
      </p:sp>
      <p:sp>
        <p:nvSpPr>
          <p:cNvPr id="10" name="TextBox 9"/>
          <p:cNvSpPr txBox="1"/>
          <p:nvPr/>
        </p:nvSpPr>
        <p:spPr>
          <a:xfrm>
            <a:off x="2819400" y="84892"/>
            <a:ext cx="6934200" cy="677108"/>
          </a:xfrm>
          <a:prstGeom prst="rect">
            <a:avLst/>
          </a:prstGeom>
          <a:noFill/>
        </p:spPr>
        <p:txBody>
          <a:bodyPr wrap="square" rtlCol="0">
            <a:spAutoFit/>
          </a:bodyPr>
          <a:lstStyle/>
          <a:p>
            <a:r>
              <a:rPr lang="en-US" sz="2000" dirty="0">
                <a:solidFill>
                  <a:srgbClr val="C00000"/>
                </a:solidFill>
                <a:latin typeface="Arial Rounded MT Bold" pitchFamily="34" charset="0"/>
              </a:rPr>
              <a:t>International Christian Accreditation Association</a:t>
            </a:r>
          </a:p>
          <a:p>
            <a:endParaRPr lang="en-US" dirty="0"/>
          </a:p>
        </p:txBody>
      </p:sp>
      <p:pic>
        <p:nvPicPr>
          <p:cNvPr id="1026" name="Picture 2"/>
          <p:cNvPicPr>
            <a:picLocks noChangeAspect="1" noChangeArrowheads="1"/>
          </p:cNvPicPr>
          <p:nvPr/>
        </p:nvPicPr>
        <p:blipFill>
          <a:blip r:embed="rId4" cstate="print"/>
          <a:srcRect/>
          <a:stretch>
            <a:fillRect/>
          </a:stretch>
        </p:blipFill>
        <p:spPr bwMode="auto">
          <a:xfrm>
            <a:off x="152400" y="120110"/>
            <a:ext cx="1079962" cy="2013490"/>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661BAA31-7811-5A41-8899-B27599A057B8}"/>
              </a:ext>
            </a:extLst>
          </p:cNvPr>
          <p:cNvSpPr>
            <a:spLocks noGrp="1"/>
          </p:cNvSpPr>
          <p:nvPr>
            <p:ph type="sldNum" sz="quarter" idx="12"/>
          </p:nvPr>
        </p:nvSpPr>
        <p:spPr/>
        <p:txBody>
          <a:bodyPr/>
          <a:lstStyle/>
          <a:p>
            <a:fld id="{CB464523-34EF-445F-9FA4-194349D0FACF}" type="slidenum">
              <a:rPr lang="en-US" smtClean="0"/>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684045"/>
            <a:ext cx="9160500" cy="1250155"/>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Title 1"/>
          <p:cNvSpPr txBox="1">
            <a:spLocks/>
          </p:cNvSpPr>
          <p:nvPr/>
        </p:nvSpPr>
        <p:spPr>
          <a:xfrm>
            <a:off x="-990600" y="121920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mj-lt"/>
                <a:ea typeface="+mj-ea"/>
                <a:cs typeface="+mj-cs"/>
              </a:rPr>
              <a:t>Participant Goal</a:t>
            </a:r>
          </a:p>
        </p:txBody>
      </p:sp>
      <p:sp>
        <p:nvSpPr>
          <p:cNvPr id="7" name="Content Placeholder 2"/>
          <p:cNvSpPr txBox="1">
            <a:spLocks/>
          </p:cNvSpPr>
          <p:nvPr/>
        </p:nvSpPr>
        <p:spPr>
          <a:xfrm>
            <a:off x="1143000" y="1295400"/>
            <a:ext cx="7086600" cy="3322638"/>
          </a:xfrm>
          <a:prstGeom prst="rect">
            <a:avLst/>
          </a:prstGeom>
        </p:spPr>
        <p:txBody>
          <a:bodyPr/>
          <a:lstStyle/>
          <a:p>
            <a:pPr marL="342900" marR="0" lvl="0" indent="-342900" algn="ctr" defTabSz="914400" rtl="0" eaLnBrk="1" fontAlgn="auto" latinLnBrk="0" hangingPunct="1">
              <a:lnSpc>
                <a:spcPct val="100000"/>
              </a:lnSpc>
              <a:spcBef>
                <a:spcPct val="20000"/>
              </a:spcBef>
              <a:spcAft>
                <a:spcPts val="0"/>
              </a:spcAft>
              <a:buClrTx/>
              <a:buSzTx/>
              <a:buFont typeface="Arial" charset="0"/>
              <a:buNone/>
              <a:tabLst/>
              <a:defRPr/>
            </a:pPr>
            <a:endParaRPr kumimoji="0" lang="en-US" sz="3600" b="0" i="0" u="none" strike="noStrike" kern="1200" cap="none" spc="0" normalizeH="0" baseline="0" noProof="0" dirty="0">
              <a:ln>
                <a:noFill/>
              </a:ln>
              <a:solidFill>
                <a:srgbClr val="254061"/>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charset="0"/>
              <a:buNone/>
              <a:tabLst/>
              <a:defRPr/>
            </a:pPr>
            <a:endParaRPr kumimoji="0" lang="en-US" sz="3600" b="0" i="0" u="none" strike="noStrike" kern="1200" cap="none" spc="0" normalizeH="0" baseline="0" noProof="0" dirty="0">
              <a:ln>
                <a:noFill/>
              </a:ln>
              <a:solidFill>
                <a:srgbClr val="254061"/>
              </a:solidFill>
              <a:effectLst/>
              <a:uLnTx/>
              <a:uFillTx/>
              <a:latin typeface="+mn-lt"/>
              <a:ea typeface="+mn-ea"/>
              <a:cs typeface="+mn-cs"/>
            </a:endParaRPr>
          </a:p>
          <a:p>
            <a:pPr marL="342900" marR="0" lvl="0" indent="-342900" defTabSz="914400" rtl="0" eaLnBrk="1" fontAlgn="auto" latinLnBrk="0" hangingPunct="1">
              <a:lnSpc>
                <a:spcPct val="100000"/>
              </a:lnSpc>
              <a:spcBef>
                <a:spcPct val="20000"/>
              </a:spcBef>
              <a:spcAft>
                <a:spcPts val="0"/>
              </a:spcAft>
              <a:buClrTx/>
              <a:buSzTx/>
              <a:buFont typeface="Arial" charset="0"/>
              <a:buNone/>
              <a:tabLst/>
              <a:defRPr/>
            </a:pPr>
            <a:r>
              <a:rPr kumimoji="0" lang="en-US" sz="3600" i="0" u="none" strike="noStrike" kern="1200" cap="none" spc="0" normalizeH="0" baseline="0" noProof="0" dirty="0">
                <a:ln>
                  <a:noFill/>
                </a:ln>
                <a:effectLst/>
                <a:uLnTx/>
                <a:uFillTx/>
                <a:ea typeface="+mn-ea"/>
                <a:cs typeface="+mn-cs"/>
              </a:rPr>
              <a:t>To know and understand the ICAA</a:t>
            </a:r>
          </a:p>
          <a:p>
            <a:pPr marL="342900" marR="0" lvl="0" indent="-342900" defTabSz="914400" rtl="0" eaLnBrk="1" fontAlgn="auto" latinLnBrk="0" hangingPunct="1">
              <a:lnSpc>
                <a:spcPct val="100000"/>
              </a:lnSpc>
              <a:spcBef>
                <a:spcPct val="20000"/>
              </a:spcBef>
              <a:spcAft>
                <a:spcPts val="0"/>
              </a:spcAft>
              <a:buClrTx/>
              <a:buSzTx/>
              <a:buFont typeface="Arial" charset="0"/>
              <a:buNone/>
              <a:tabLst/>
              <a:defRPr/>
            </a:pPr>
            <a:r>
              <a:rPr kumimoji="0" lang="en-US" sz="3600" i="0" u="none" strike="noStrike" kern="1200" cap="none" spc="0" normalizeH="0" baseline="0" noProof="0" dirty="0">
                <a:ln>
                  <a:noFill/>
                </a:ln>
                <a:effectLst/>
                <a:uLnTx/>
                <a:uFillTx/>
                <a:ea typeface="+mn-ea"/>
                <a:cs typeface="+mn-cs"/>
              </a:rPr>
              <a:t>accreditation process for schools.</a:t>
            </a:r>
          </a:p>
          <a:p>
            <a:pPr marL="342900" marR="0" lvl="0" indent="-342900" algn="ctr" defTabSz="914400" rtl="0" eaLnBrk="1" fontAlgn="auto" latinLnBrk="0" hangingPunct="1">
              <a:lnSpc>
                <a:spcPct val="100000"/>
              </a:lnSpc>
              <a:spcBef>
                <a:spcPct val="20000"/>
              </a:spcBef>
              <a:spcAft>
                <a:spcPts val="0"/>
              </a:spcAft>
              <a:buClrTx/>
              <a:buSzTx/>
              <a:buFont typeface="Arial" charset="0"/>
              <a:buNone/>
              <a:tabLst/>
              <a:defRPr/>
            </a:pPr>
            <a:endParaRPr kumimoji="0" lang="en-US" sz="3600" b="0" i="0" u="none" strike="noStrike" kern="1200" cap="none" spc="0" normalizeH="0" baseline="0" noProof="0" dirty="0">
              <a:ln>
                <a:noFill/>
              </a:ln>
              <a:solidFill>
                <a:srgbClr val="254061"/>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charset="0"/>
              <a:buNone/>
              <a:tabLst/>
              <a:defRPr/>
            </a:pPr>
            <a:r>
              <a:rPr kumimoji="0" lang="en-US" sz="3600" b="0" i="0" u="none" strike="noStrike" kern="1200" cap="none" spc="0" normalizeH="0" baseline="0" noProof="0" dirty="0">
                <a:ln>
                  <a:noFill/>
                </a:ln>
                <a:solidFill>
                  <a:srgbClr val="25406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Slide Number Placeholder 7">
            <a:extLst>
              <a:ext uri="{FF2B5EF4-FFF2-40B4-BE49-F238E27FC236}">
                <a16:creationId xmlns:a16="http://schemas.microsoft.com/office/drawing/2014/main" id="{6AF52F58-8D8C-3F4F-AD9E-697159BCEEEB}"/>
              </a:ext>
            </a:extLst>
          </p:cNvPr>
          <p:cNvSpPr>
            <a:spLocks noGrp="1"/>
          </p:cNvSpPr>
          <p:nvPr>
            <p:ph type="sldNum" sz="quarter" idx="12"/>
          </p:nvPr>
        </p:nvSpPr>
        <p:spPr/>
        <p:txBody>
          <a:bodyPr/>
          <a:lstStyle/>
          <a:p>
            <a:fld id="{CB464523-34EF-445F-9FA4-194349D0FAC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684045"/>
            <a:ext cx="9160500" cy="1250155"/>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7" name="Content Placeholder 2"/>
          <p:cNvSpPr txBox="1">
            <a:spLocks/>
          </p:cNvSpPr>
          <p:nvPr/>
        </p:nvSpPr>
        <p:spPr>
          <a:xfrm>
            <a:off x="609600" y="1905000"/>
            <a:ext cx="7848600" cy="3322638"/>
          </a:xfrm>
          <a:prstGeom prst="rect">
            <a:avLst/>
          </a:prstGeom>
        </p:spPr>
        <p:txBody>
          <a:bodyPr/>
          <a:lstStyle/>
          <a:p>
            <a:r>
              <a:rPr lang="en-US" sz="3200" dirty="0">
                <a:latin typeface="Tahoma" charset="0"/>
                <a:cs typeface="Arial" charset="0"/>
              </a:rPr>
              <a:t>Men of Israel, listen to this:  Jesus of Nazareth was a man accredited by God to you by miracles, wonders and signs, which God did among you through him, as you yourselves know.</a:t>
            </a:r>
          </a:p>
          <a:p>
            <a:r>
              <a:rPr lang="en-US" sz="3200" dirty="0">
                <a:latin typeface="Tahoma" charset="0"/>
                <a:cs typeface="Arial" charset="0"/>
              </a:rPr>
              <a:t>					Acts 2:22 (NIV)</a:t>
            </a:r>
          </a:p>
          <a:p>
            <a:pPr marL="342900" marR="0" lvl="0" indent="-342900" algn="ctr" defTabSz="914400" rtl="0" eaLnBrk="1" fontAlgn="auto" latinLnBrk="0" hangingPunct="1">
              <a:lnSpc>
                <a:spcPct val="100000"/>
              </a:lnSpc>
              <a:spcBef>
                <a:spcPct val="20000"/>
              </a:spcBef>
              <a:spcAft>
                <a:spcPts val="0"/>
              </a:spcAft>
              <a:buClrTx/>
              <a:buSzTx/>
              <a:buFont typeface="Arial" charset="0"/>
              <a:buNone/>
              <a:tabLst/>
              <a:defRPr/>
            </a:pPr>
            <a:r>
              <a:rPr kumimoji="0" lang="en-US" sz="3600" b="0" i="0" u="none" strike="noStrike" kern="1200" cap="none" spc="0" normalizeH="0" baseline="0" noProof="0" dirty="0">
                <a:ln>
                  <a:noFill/>
                </a:ln>
                <a:solidFill>
                  <a:srgbClr val="25406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charset="0"/>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Rectangle 2"/>
          <p:cNvSpPr txBox="1">
            <a:spLocks noChangeArrowheads="1"/>
          </p:cNvSpPr>
          <p:nvPr/>
        </p:nvSpPr>
        <p:spPr>
          <a:xfrm>
            <a:off x="457200" y="228600"/>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b="1" dirty="0">
                <a:latin typeface="+mn-lt"/>
                <a:cs typeface="Arial" charset="0"/>
              </a:rPr>
              <a:t>ICAA Accreditation</a:t>
            </a:r>
            <a:br>
              <a:rPr lang="en-US" b="1" dirty="0">
                <a:latin typeface="+mn-lt"/>
                <a:cs typeface="Arial" charset="0"/>
              </a:rPr>
            </a:br>
            <a:r>
              <a:rPr lang="en-US" b="1" dirty="0">
                <a:latin typeface="+mn-lt"/>
                <a:cs typeface="Arial" charset="0"/>
              </a:rPr>
              <a:t>Biblical Basis</a:t>
            </a:r>
          </a:p>
        </p:txBody>
      </p:sp>
      <p:sp>
        <p:nvSpPr>
          <p:cNvPr id="6" name="Slide Number Placeholder 5">
            <a:extLst>
              <a:ext uri="{FF2B5EF4-FFF2-40B4-BE49-F238E27FC236}">
                <a16:creationId xmlns:a16="http://schemas.microsoft.com/office/drawing/2014/main" id="{391DAF6E-F67E-9544-B279-75B1E6B6AA5E}"/>
              </a:ext>
            </a:extLst>
          </p:cNvPr>
          <p:cNvSpPr>
            <a:spLocks noGrp="1"/>
          </p:cNvSpPr>
          <p:nvPr>
            <p:ph type="sldNum" sz="quarter" idx="12"/>
          </p:nvPr>
        </p:nvSpPr>
        <p:spPr/>
        <p:txBody>
          <a:bodyPr/>
          <a:lstStyle/>
          <a:p>
            <a:fld id="{CB464523-34EF-445F-9FA4-194349D0FACF}" type="slidenum">
              <a:rPr lang="en-US" smtClean="0"/>
              <a:pPr/>
              <a:t>4</a:t>
            </a:fld>
            <a:endParaRPr lang="en-US"/>
          </a:p>
        </p:txBody>
      </p:sp>
    </p:spTree>
    <p:extLst>
      <p:ext uri="{BB962C8B-B14F-4D97-AF65-F5344CB8AC3E}">
        <p14:creationId xmlns:p14="http://schemas.microsoft.com/office/powerpoint/2010/main" val="551757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684045"/>
            <a:ext cx="9160500" cy="1250155"/>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7" name="Content Placeholder 2"/>
          <p:cNvSpPr txBox="1">
            <a:spLocks/>
          </p:cNvSpPr>
          <p:nvPr/>
        </p:nvSpPr>
        <p:spPr>
          <a:xfrm>
            <a:off x="609600" y="1904999"/>
            <a:ext cx="8077200" cy="3626645"/>
          </a:xfrm>
          <a:prstGeom prst="rect">
            <a:avLst/>
          </a:prstGeom>
        </p:spPr>
        <p:txBody>
          <a:bodyPr/>
          <a:lstStyle/>
          <a:p>
            <a:pPr>
              <a:spcBef>
                <a:spcPct val="0"/>
              </a:spcBef>
            </a:pPr>
            <a:r>
              <a:rPr lang="en-US" sz="3600" dirty="0">
                <a:cs typeface="Arial" charset="0"/>
              </a:rPr>
              <a:t>“If I testify on my own behalf, my testimony would not be valid.”</a:t>
            </a:r>
          </a:p>
          <a:p>
            <a:pPr>
              <a:spcBef>
                <a:spcPts val="300"/>
              </a:spcBef>
            </a:pPr>
            <a:r>
              <a:rPr lang="en-US" sz="3200" dirty="0">
                <a:cs typeface="Arial" charset="0"/>
              </a:rPr>
              <a:t>					John 5:31 </a:t>
            </a:r>
            <a:r>
              <a:rPr lang="en-US" sz="2800" cap="small" dirty="0" err="1">
                <a:cs typeface="Arial" charset="0"/>
              </a:rPr>
              <a:t>nlt</a:t>
            </a:r>
            <a:endParaRPr lang="en-US" sz="3200" dirty="0">
              <a:cs typeface="Arial" charset="0"/>
            </a:endParaRPr>
          </a:p>
          <a:p>
            <a:pPr marL="342900" marR="0" lvl="0" indent="-342900" defTabSz="914400" rtl="0" eaLnBrk="1" fontAlgn="auto" latinLnBrk="0" hangingPunct="1">
              <a:lnSpc>
                <a:spcPct val="100000"/>
              </a:lnSpc>
              <a:spcBef>
                <a:spcPct val="20000"/>
              </a:spcBef>
              <a:spcAft>
                <a:spcPts val="0"/>
              </a:spcAft>
              <a:buClrTx/>
              <a:buSzTx/>
              <a:buFont typeface="Arial" charset="0"/>
              <a:buNone/>
              <a:tabLst/>
              <a:defRPr/>
            </a:pPr>
            <a:r>
              <a:rPr kumimoji="0" lang="en-US" sz="3600" b="0" i="0" u="none" strike="noStrike" kern="1200" cap="none" spc="0" normalizeH="0" baseline="0" noProof="0" dirty="0">
                <a:ln>
                  <a:noFill/>
                </a:ln>
                <a:solidFill>
                  <a:srgbClr val="254061"/>
                </a:solidFill>
                <a:effectLst/>
                <a:uLnTx/>
                <a:uFillTx/>
                <a:latin typeface="+mn-lt"/>
                <a:ea typeface="+mn-ea"/>
                <a:cs typeface="+mn-cs"/>
              </a:rPr>
              <a:t> </a:t>
            </a:r>
            <a:r>
              <a:rPr kumimoji="0" lang="en-US" sz="3600" b="0" i="0" u="none" strike="noStrike" kern="1200" cap="none" spc="0" normalizeH="0" baseline="0" noProof="0" dirty="0">
                <a:ln>
                  <a:noFill/>
                </a:ln>
                <a:effectLst/>
                <a:uLnTx/>
                <a:uFillTx/>
                <a:latin typeface="+mn-lt"/>
                <a:ea typeface="+mn-ea"/>
                <a:cs typeface="+mn-cs"/>
              </a:rPr>
              <a:t>“…on the evidence of two or three witnesses, a matter shall be confirmed.”</a:t>
            </a:r>
          </a:p>
          <a:p>
            <a:pPr marL="342900" marR="0" lvl="0" indent="-342900" algn="r" defTabSz="914400" rtl="0" eaLnBrk="1" fontAlgn="auto" latinLnBrk="0" hangingPunct="1">
              <a:lnSpc>
                <a:spcPct val="100000"/>
              </a:lnSpc>
              <a:spcBef>
                <a:spcPct val="20000"/>
              </a:spcBef>
              <a:spcAft>
                <a:spcPts val="0"/>
              </a:spcAft>
              <a:buClrTx/>
              <a:buSzTx/>
              <a:buFont typeface="Arial" charset="0"/>
              <a:buNone/>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Deuteronomy 19:15 </a:t>
            </a:r>
            <a:r>
              <a:rPr kumimoji="0" lang="en-US" sz="2800" b="0" i="0" u="none" strike="noStrike" kern="1200" cap="small" spc="0" normalizeH="0" noProof="0" dirty="0" err="1">
                <a:ln>
                  <a:noFill/>
                </a:ln>
                <a:solidFill>
                  <a:schemeClr val="tx1"/>
                </a:solidFill>
                <a:effectLst/>
                <a:uLnTx/>
                <a:uFillTx/>
                <a:latin typeface="+mn-lt"/>
                <a:ea typeface="+mn-ea"/>
                <a:cs typeface="+mn-cs"/>
              </a:rPr>
              <a:t>nasb</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Rectangle 2"/>
          <p:cNvSpPr txBox="1">
            <a:spLocks noChangeArrowheads="1"/>
          </p:cNvSpPr>
          <p:nvPr/>
        </p:nvSpPr>
        <p:spPr>
          <a:xfrm>
            <a:off x="457200" y="228600"/>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b="1" dirty="0">
                <a:latin typeface="+mn-lt"/>
                <a:cs typeface="Arial" charset="0"/>
              </a:rPr>
              <a:t>ICAA Accreditation</a:t>
            </a:r>
            <a:br>
              <a:rPr lang="en-US" b="1" dirty="0">
                <a:latin typeface="+mn-lt"/>
                <a:cs typeface="Arial" charset="0"/>
              </a:rPr>
            </a:br>
            <a:r>
              <a:rPr lang="en-US" b="1" dirty="0">
                <a:latin typeface="+mn-lt"/>
                <a:cs typeface="Arial" charset="0"/>
              </a:rPr>
              <a:t>Biblical Basis</a:t>
            </a:r>
          </a:p>
        </p:txBody>
      </p:sp>
      <p:sp>
        <p:nvSpPr>
          <p:cNvPr id="6" name="Slide Number Placeholder 5">
            <a:extLst>
              <a:ext uri="{FF2B5EF4-FFF2-40B4-BE49-F238E27FC236}">
                <a16:creationId xmlns:a16="http://schemas.microsoft.com/office/drawing/2014/main" id="{1FCD2418-8BE7-3040-8CE8-6D7A80E79CDD}"/>
              </a:ext>
            </a:extLst>
          </p:cNvPr>
          <p:cNvSpPr>
            <a:spLocks noGrp="1"/>
          </p:cNvSpPr>
          <p:nvPr>
            <p:ph type="sldNum" sz="quarter" idx="12"/>
          </p:nvPr>
        </p:nvSpPr>
        <p:spPr/>
        <p:txBody>
          <a:bodyPr/>
          <a:lstStyle/>
          <a:p>
            <a:fld id="{CB464523-34EF-445F-9FA4-194349D0FACF}" type="slidenum">
              <a:rPr lang="en-US" smtClean="0"/>
              <a:pPr/>
              <a:t>5</a:t>
            </a:fld>
            <a:endParaRPr lang="en-US"/>
          </a:p>
        </p:txBody>
      </p:sp>
    </p:spTree>
    <p:extLst>
      <p:ext uri="{BB962C8B-B14F-4D97-AF65-F5344CB8AC3E}">
        <p14:creationId xmlns:p14="http://schemas.microsoft.com/office/powerpoint/2010/main" val="420060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587" y="5410200"/>
            <a:ext cx="9160500" cy="1524000"/>
            <a:chOff x="1587" y="4740829"/>
            <a:chExt cx="9160500" cy="2193371"/>
          </a:xfrm>
        </p:grpSpPr>
        <p:pic>
          <p:nvPicPr>
            <p:cNvPr id="5" name="Picture 6"/>
            <p:cNvPicPr>
              <a:picLocks noChangeAspect="1" noChangeArrowheads="1"/>
            </p:cNvPicPr>
            <p:nvPr/>
          </p:nvPicPr>
          <p:blipFill>
            <a:blip r:embed="rId3" cstate="print"/>
            <a:srcRect l="21896" t="71259" r="21896" b="6282"/>
            <a:stretch>
              <a:fillRect/>
            </a:stretch>
          </p:blipFill>
          <p:spPr bwMode="auto">
            <a:xfrm>
              <a:off x="1587" y="4740873"/>
              <a:ext cx="6856413" cy="2193327"/>
            </a:xfrm>
            <a:prstGeom prst="rect">
              <a:avLst/>
            </a:prstGeom>
            <a:noFill/>
            <a:ln w="9525">
              <a:noFill/>
              <a:miter lim="800000"/>
              <a:headEnd/>
              <a:tailEnd/>
            </a:ln>
          </p:spPr>
        </p:pic>
        <p:pic>
          <p:nvPicPr>
            <p:cNvPr id="6" name="Picture 6"/>
            <p:cNvPicPr>
              <a:picLocks noChangeAspect="1" noChangeArrowheads="1"/>
            </p:cNvPicPr>
            <p:nvPr/>
          </p:nvPicPr>
          <p:blipFill>
            <a:blip r:embed="rId3" cstate="print"/>
            <a:srcRect l="25496" t="71259" r="48743" b="6282"/>
            <a:stretch>
              <a:fillRect/>
            </a:stretch>
          </p:blipFill>
          <p:spPr bwMode="auto">
            <a:xfrm>
              <a:off x="6019800" y="4740829"/>
              <a:ext cx="3142287" cy="2193371"/>
            </a:xfrm>
            <a:prstGeom prst="rect">
              <a:avLst/>
            </a:prstGeom>
            <a:noFill/>
            <a:ln w="9525">
              <a:noFill/>
              <a:miter lim="800000"/>
              <a:headEnd/>
              <a:tailEnd/>
            </a:ln>
          </p:spPr>
        </p:pic>
      </p:grpSp>
      <p:sp>
        <p:nvSpPr>
          <p:cNvPr id="9" name="TextBox 8"/>
          <p:cNvSpPr txBox="1"/>
          <p:nvPr/>
        </p:nvSpPr>
        <p:spPr>
          <a:xfrm>
            <a:off x="495300" y="1237104"/>
            <a:ext cx="8305800" cy="1200329"/>
          </a:xfrm>
          <a:prstGeom prst="rect">
            <a:avLst/>
          </a:prstGeom>
          <a:noFill/>
          <a:effectLst/>
        </p:spPr>
        <p:txBody>
          <a:bodyPr wrap="square" rtlCol="0">
            <a:spAutoFit/>
          </a:bodyPr>
          <a:lstStyle/>
          <a:p>
            <a:pPr algn="ctr"/>
            <a:endParaRPr lang="en-US" sz="3200" b="1" dirty="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latin typeface="Goudy Old Style" pitchFamily="18" charset="0"/>
            </a:endParaRPr>
          </a:p>
          <a:p>
            <a:pPr algn="ctr"/>
            <a:r>
              <a:rPr lang="en-US" sz="4000" b="1" dirty="0">
                <a:latin typeface="+mj-lt"/>
              </a:rPr>
              <a:t>Group Discussion</a:t>
            </a:r>
          </a:p>
        </p:txBody>
      </p:sp>
      <p:sp>
        <p:nvSpPr>
          <p:cNvPr id="10" name="TextBox 9"/>
          <p:cNvSpPr txBox="1"/>
          <p:nvPr/>
        </p:nvSpPr>
        <p:spPr>
          <a:xfrm>
            <a:off x="838200" y="559996"/>
            <a:ext cx="6934200" cy="677108"/>
          </a:xfrm>
          <a:prstGeom prst="rect">
            <a:avLst/>
          </a:prstGeom>
          <a:noFill/>
        </p:spPr>
        <p:txBody>
          <a:bodyPr wrap="square" rtlCol="0">
            <a:spAutoFit/>
          </a:bodyPr>
          <a:lstStyle/>
          <a:p>
            <a:r>
              <a:rPr lang="en-US" sz="2000" dirty="0">
                <a:solidFill>
                  <a:srgbClr val="C00000"/>
                </a:solidFill>
                <a:latin typeface="Arial Rounded MT Bold" pitchFamily="34" charset="0"/>
              </a:rPr>
              <a:t>International Christian Accreditation Association</a:t>
            </a:r>
          </a:p>
          <a:p>
            <a:endParaRPr lang="en-US" dirty="0"/>
          </a:p>
        </p:txBody>
      </p:sp>
      <p:pic>
        <p:nvPicPr>
          <p:cNvPr id="1026" name="Picture 2"/>
          <p:cNvPicPr>
            <a:picLocks noChangeAspect="1" noChangeArrowheads="1"/>
          </p:cNvPicPr>
          <p:nvPr/>
        </p:nvPicPr>
        <p:blipFill>
          <a:blip r:embed="rId4" cstate="print"/>
          <a:srcRect/>
          <a:stretch>
            <a:fillRect/>
          </a:stretch>
        </p:blipFill>
        <p:spPr bwMode="auto">
          <a:xfrm>
            <a:off x="152400" y="120110"/>
            <a:ext cx="685800" cy="1278611"/>
          </a:xfrm>
          <a:prstGeom prst="rect">
            <a:avLst/>
          </a:prstGeom>
          <a:noFill/>
          <a:ln w="9525">
            <a:noFill/>
            <a:miter lim="800000"/>
            <a:headEnd/>
            <a:tailEnd/>
          </a:ln>
        </p:spPr>
      </p:pic>
      <p:sp>
        <p:nvSpPr>
          <p:cNvPr id="11" name="TextBox 10">
            <a:extLst>
              <a:ext uri="{FF2B5EF4-FFF2-40B4-BE49-F238E27FC236}">
                <a16:creationId xmlns:a16="http://schemas.microsoft.com/office/drawing/2014/main" id="{896BB95C-62CC-664A-8823-C234FB11BDF9}"/>
              </a:ext>
            </a:extLst>
          </p:cNvPr>
          <p:cNvSpPr txBox="1"/>
          <p:nvPr/>
        </p:nvSpPr>
        <p:spPr>
          <a:xfrm>
            <a:off x="495300" y="2767394"/>
            <a:ext cx="8305800" cy="1938992"/>
          </a:xfrm>
          <a:prstGeom prst="rect">
            <a:avLst/>
          </a:prstGeom>
          <a:noFill/>
          <a:effectLst/>
        </p:spPr>
        <p:txBody>
          <a:bodyPr wrap="square" rtlCol="0">
            <a:spAutoFit/>
          </a:bodyPr>
          <a:lstStyle/>
          <a:p>
            <a:pPr algn="ctr"/>
            <a:endParaRPr lang="en-US" sz="3200" b="1" dirty="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latin typeface="Goudy Old Style" pitchFamily="18" charset="0"/>
            </a:endParaRPr>
          </a:p>
          <a:p>
            <a:pPr algn="ctr"/>
            <a:r>
              <a:rPr lang="en-US" sz="4400" b="1" dirty="0">
                <a:solidFill>
                  <a:srgbClr val="C00000"/>
                </a:solidFill>
                <a:latin typeface="+mj-lt"/>
              </a:rPr>
              <a:t>What are the benefits of accreditation?</a:t>
            </a:r>
          </a:p>
        </p:txBody>
      </p:sp>
      <p:sp>
        <p:nvSpPr>
          <p:cNvPr id="2" name="Slide Number Placeholder 1">
            <a:extLst>
              <a:ext uri="{FF2B5EF4-FFF2-40B4-BE49-F238E27FC236}">
                <a16:creationId xmlns:a16="http://schemas.microsoft.com/office/drawing/2014/main" id="{EC4CFD17-3089-1148-95E8-D8EB3FF47ADC}"/>
              </a:ext>
            </a:extLst>
          </p:cNvPr>
          <p:cNvSpPr>
            <a:spLocks noGrp="1"/>
          </p:cNvSpPr>
          <p:nvPr>
            <p:ph type="sldNum" sz="quarter" idx="12"/>
          </p:nvPr>
        </p:nvSpPr>
        <p:spPr/>
        <p:txBody>
          <a:bodyPr/>
          <a:lstStyle/>
          <a:p>
            <a:fld id="{CB464523-34EF-445F-9FA4-194349D0FACF}" type="slidenum">
              <a:rPr lang="en-US" smtClean="0"/>
              <a:pPr/>
              <a:t>6</a:t>
            </a:fld>
            <a:endParaRPr lang="en-US"/>
          </a:p>
        </p:txBody>
      </p:sp>
    </p:spTree>
    <p:extLst>
      <p:ext uri="{BB962C8B-B14F-4D97-AF65-F5344CB8AC3E}">
        <p14:creationId xmlns:p14="http://schemas.microsoft.com/office/powerpoint/2010/main" val="427287445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6172200"/>
            <a:ext cx="9160500" cy="762000"/>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382000" y="228600"/>
            <a:ext cx="466205" cy="869196"/>
          </a:xfrm>
          <a:prstGeom prst="rect">
            <a:avLst/>
          </a:prstGeom>
          <a:noFill/>
          <a:ln w="9525">
            <a:noFill/>
            <a:miter lim="800000"/>
            <a:headEnd/>
            <a:tailEnd/>
          </a:ln>
        </p:spPr>
      </p:pic>
      <p:sp>
        <p:nvSpPr>
          <p:cNvPr id="6" name="Title 1"/>
          <p:cNvSpPr txBox="1">
            <a:spLocks/>
          </p:cNvSpPr>
          <p:nvPr/>
        </p:nvSpPr>
        <p:spPr>
          <a:xfrm>
            <a:off x="304800" y="304800"/>
            <a:ext cx="7848600" cy="944562"/>
          </a:xfrm>
          <a:prstGeom prst="rect">
            <a:avLst/>
          </a:prstGeom>
        </p:spPr>
        <p:txBody>
          <a:bodyPr vert="horz" lIns="91440" tIns="45720" rIns="91440" bIns="45720" rtlCol="0" anchor="ctr">
            <a:normAutofit fontScale="85000"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effectLst/>
                <a:uLnTx/>
                <a:uFillTx/>
                <a:latin typeface="+mj-lt"/>
                <a:ea typeface="+mj-ea"/>
                <a:cs typeface="+mj-cs"/>
              </a:rPr>
              <a:t>A Quality Accreditation Process Provides…</a:t>
            </a:r>
          </a:p>
        </p:txBody>
      </p:sp>
      <p:sp>
        <p:nvSpPr>
          <p:cNvPr id="7" name="Content Placeholder 2"/>
          <p:cNvSpPr txBox="1">
            <a:spLocks/>
          </p:cNvSpPr>
          <p:nvPr/>
        </p:nvSpPr>
        <p:spPr>
          <a:xfrm>
            <a:off x="304800" y="1295400"/>
            <a:ext cx="8382000" cy="5151438"/>
          </a:xfrm>
          <a:prstGeom prst="rect">
            <a:avLst/>
          </a:prstGeom>
        </p:spPr>
        <p:txBody>
          <a:bodyPr vert="horz" lIns="91440" tIns="45720" rIns="91440" bIns="45720" rtlCol="0">
            <a:noAutofit/>
          </a:bodyPr>
          <a:lstStyle/>
          <a:p>
            <a:pPr marL="609600" marR="0" lvl="0" indent="-609600" algn="l" defTabSz="914400" rtl="0" eaLnBrk="1" fontAlgn="auto" latinLnBrk="0" hangingPunct="1">
              <a:lnSpc>
                <a:spcPct val="100000"/>
              </a:lnSpc>
              <a:spcAft>
                <a:spcPts val="0"/>
              </a:spcAft>
              <a:buClrTx/>
              <a:buSzTx/>
              <a:buFont typeface="Arial" charset="0"/>
              <a:buAutoNum type="arabicPeriod"/>
              <a:tabLst/>
              <a:defRPr/>
            </a:pPr>
            <a:r>
              <a:rPr lang="en-US" sz="2600" dirty="0"/>
              <a:t>Objective, evidence-based, comprehensive review of</a:t>
            </a:r>
            <a:r>
              <a:rPr kumimoji="0" lang="en-US" sz="2600" i="0" u="none" strike="noStrike" kern="1200" cap="none" spc="0" normalizeH="0" baseline="0" noProof="0" dirty="0">
                <a:ln>
                  <a:noFill/>
                </a:ln>
                <a:effectLst/>
                <a:uLnTx/>
                <a:uFillTx/>
              </a:rPr>
              <a:t> a school’s programs,</a:t>
            </a:r>
            <a:r>
              <a:rPr kumimoji="0" lang="en-US" sz="2600" i="0" u="none" strike="noStrike" kern="1200" cap="none" spc="0" normalizeH="0" noProof="0" dirty="0">
                <a:ln>
                  <a:noFill/>
                </a:ln>
                <a:effectLst/>
                <a:uLnTx/>
                <a:uFillTx/>
              </a:rPr>
              <a:t> practices, and operations leading to a</a:t>
            </a:r>
            <a:r>
              <a:rPr kumimoji="0" lang="en-US" sz="2600" i="0" u="none" strike="noStrike" kern="1200" cap="none" spc="0" normalizeH="0" baseline="0" noProof="0" dirty="0">
                <a:ln>
                  <a:noFill/>
                </a:ln>
                <a:effectLst/>
                <a:uLnTx/>
                <a:uFillTx/>
              </a:rPr>
              <a:t> high</a:t>
            </a:r>
            <a:r>
              <a:rPr kumimoji="0" lang="en-US" sz="2600" i="0" u="none" strike="noStrike" kern="1200" cap="none" spc="0" normalizeH="0" noProof="0" dirty="0">
                <a:ln>
                  <a:noFill/>
                </a:ln>
                <a:effectLst/>
                <a:uLnTx/>
                <a:uFillTx/>
              </a:rPr>
              <a:t> </a:t>
            </a:r>
            <a:r>
              <a:rPr kumimoji="0" lang="en-US" sz="2600" i="0" u="none" strike="noStrike" kern="1200" cap="none" spc="0" normalizeH="0" baseline="0" noProof="0" dirty="0">
                <a:ln>
                  <a:noFill/>
                </a:ln>
                <a:effectLst/>
                <a:uLnTx/>
                <a:uFillTx/>
              </a:rPr>
              <a:t>quality education</a:t>
            </a:r>
            <a:r>
              <a:rPr kumimoji="0" lang="en-US" sz="2600" i="0" u="none" strike="noStrike" kern="1200" cap="none" spc="0" normalizeH="0" noProof="0" dirty="0">
                <a:ln>
                  <a:noFill/>
                </a:ln>
                <a:effectLst/>
                <a:uLnTx/>
                <a:uFillTx/>
              </a:rPr>
              <a:t> for the students it serves</a:t>
            </a:r>
          </a:p>
          <a:p>
            <a:pPr marL="609600" marR="0" lvl="0" indent="-609600" algn="l" defTabSz="914400" rtl="0" eaLnBrk="1" fontAlgn="auto" latinLnBrk="0" hangingPunct="1">
              <a:lnSpc>
                <a:spcPct val="100000"/>
              </a:lnSpc>
              <a:spcAft>
                <a:spcPts val="0"/>
              </a:spcAft>
              <a:buClrTx/>
              <a:buSzTx/>
              <a:buFont typeface="Arial" charset="0"/>
              <a:buAutoNum type="arabicPeriod"/>
              <a:tabLst/>
              <a:defRPr/>
            </a:pPr>
            <a:r>
              <a:rPr kumimoji="0" lang="en-US" sz="2600" i="0" u="none" strike="noStrike" kern="1200" cap="none" spc="0" normalizeH="0" baseline="0" noProof="0" dirty="0">
                <a:ln>
                  <a:noFill/>
                </a:ln>
                <a:effectLst/>
                <a:uLnTx/>
                <a:uFillTx/>
              </a:rPr>
              <a:t>A sustainable, stable, systemic</a:t>
            </a:r>
            <a:r>
              <a:rPr kumimoji="0" lang="en-US" sz="2600" i="0" u="none" strike="noStrike" kern="1200" cap="none" spc="0" normalizeH="0" noProof="0" dirty="0">
                <a:ln>
                  <a:noFill/>
                </a:ln>
                <a:effectLst/>
                <a:uLnTx/>
                <a:uFillTx/>
              </a:rPr>
              <a:t> process of continuous improvement</a:t>
            </a:r>
          </a:p>
          <a:p>
            <a:pPr marL="609600" marR="0" lvl="0" indent="-609600" algn="l" defTabSz="914400" rtl="0" eaLnBrk="1" fontAlgn="auto" latinLnBrk="0" hangingPunct="1">
              <a:lnSpc>
                <a:spcPct val="100000"/>
              </a:lnSpc>
              <a:spcAft>
                <a:spcPts val="0"/>
              </a:spcAft>
              <a:buClrTx/>
              <a:buSzTx/>
              <a:buFont typeface="Arial" charset="0"/>
              <a:buAutoNum type="arabicPeriod"/>
              <a:tabLst/>
              <a:defRPr/>
            </a:pPr>
            <a:r>
              <a:rPr lang="en-US" sz="2600" baseline="0" dirty="0"/>
              <a:t>An opportunity to identify and leverage its strengths</a:t>
            </a:r>
          </a:p>
          <a:p>
            <a:pPr marL="609600" marR="0" lvl="0" indent="-609600" algn="l" defTabSz="914400" rtl="0" eaLnBrk="1" fontAlgn="auto" latinLnBrk="0" hangingPunct="1">
              <a:lnSpc>
                <a:spcPct val="100000"/>
              </a:lnSpc>
              <a:spcAft>
                <a:spcPts val="0"/>
              </a:spcAft>
              <a:buClrTx/>
              <a:buSzTx/>
              <a:buFont typeface="Arial" charset="0"/>
              <a:buAutoNum type="arabicPeriod"/>
              <a:tabLst/>
              <a:defRPr/>
            </a:pPr>
            <a:r>
              <a:rPr lang="en-US" sz="2600" dirty="0"/>
              <a:t>Identification of the school’s weaknesses/challenges</a:t>
            </a:r>
            <a:endParaRPr lang="en-US" sz="2600" baseline="0" dirty="0"/>
          </a:p>
          <a:p>
            <a:pPr marL="609600" marR="0" lvl="0" indent="-609600" algn="l" defTabSz="914400" rtl="0" eaLnBrk="1" fontAlgn="auto" latinLnBrk="0" hangingPunct="1">
              <a:lnSpc>
                <a:spcPct val="100000"/>
              </a:lnSpc>
              <a:spcAft>
                <a:spcPts val="0"/>
              </a:spcAft>
              <a:buClrTx/>
              <a:buSzTx/>
              <a:buFont typeface="Arial" charset="0"/>
              <a:buAutoNum type="arabicPeriod"/>
              <a:tabLst/>
              <a:defRPr/>
            </a:pPr>
            <a:r>
              <a:rPr kumimoji="0" lang="en-US" sz="2600" i="0" u="none" strike="noStrike" kern="1200" cap="none" spc="0" normalizeH="0" noProof="0" dirty="0">
                <a:ln>
                  <a:noFill/>
                </a:ln>
                <a:effectLst/>
                <a:uLnTx/>
                <a:uFillTx/>
              </a:rPr>
              <a:t>Objective, meaningful, evidence-based feedback that stimulates and drives improvement</a:t>
            </a:r>
          </a:p>
          <a:p>
            <a:pPr marL="609600" marR="0" lvl="0" indent="-609600" algn="l" defTabSz="914400" rtl="0" eaLnBrk="1" fontAlgn="auto" latinLnBrk="0" hangingPunct="1">
              <a:lnSpc>
                <a:spcPct val="100000"/>
              </a:lnSpc>
              <a:spcAft>
                <a:spcPts val="0"/>
              </a:spcAft>
              <a:buClrTx/>
              <a:buSzTx/>
              <a:buFont typeface="Arial" charset="0"/>
              <a:buAutoNum type="arabicPeriod"/>
              <a:tabLst/>
              <a:defRPr/>
            </a:pPr>
            <a:r>
              <a:rPr lang="en-US" sz="2600" baseline="0" dirty="0"/>
              <a:t>A</a:t>
            </a:r>
            <a:r>
              <a:rPr lang="en-US" sz="2600" dirty="0"/>
              <a:t>n impetus to the school to focus on achieving its mission and align its programs and practices to its mission</a:t>
            </a:r>
          </a:p>
        </p:txBody>
      </p:sp>
      <p:sp>
        <p:nvSpPr>
          <p:cNvPr id="8" name="Slide Number Placeholder 7"/>
          <p:cNvSpPr>
            <a:spLocks noGrp="1"/>
          </p:cNvSpPr>
          <p:nvPr>
            <p:ph type="sldNum" sz="quarter" idx="12"/>
          </p:nvPr>
        </p:nvSpPr>
        <p:spPr/>
        <p:txBody>
          <a:bodyPr/>
          <a:lstStyle/>
          <a:p>
            <a:fld id="{CB464523-34EF-445F-9FA4-194349D0FACF}" type="slidenum">
              <a:rPr lang="en-US" smtClean="0"/>
              <a:pPr/>
              <a:t>7</a:t>
            </a:fld>
            <a:endParaRPr lang="en-US"/>
          </a:p>
        </p:txBody>
      </p:sp>
    </p:spTree>
    <p:extLst>
      <p:ext uri="{BB962C8B-B14F-4D97-AF65-F5344CB8AC3E}">
        <p14:creationId xmlns:p14="http://schemas.microsoft.com/office/powerpoint/2010/main" val="4152252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6324600"/>
            <a:ext cx="9160500" cy="609600"/>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305800" y="228600"/>
            <a:ext cx="542405" cy="1011264"/>
          </a:xfrm>
          <a:prstGeom prst="rect">
            <a:avLst/>
          </a:prstGeom>
          <a:noFill/>
          <a:ln w="9525">
            <a:noFill/>
            <a:miter lim="800000"/>
            <a:headEnd/>
            <a:tailEnd/>
          </a:ln>
        </p:spPr>
      </p:pic>
      <p:sp>
        <p:nvSpPr>
          <p:cNvPr id="6" name="Rectangle 2"/>
          <p:cNvSpPr txBox="1">
            <a:spLocks/>
          </p:cNvSpPr>
          <p:nvPr/>
        </p:nvSpPr>
        <p:spPr>
          <a:xfrm>
            <a:off x="228600" y="228600"/>
            <a:ext cx="8229600" cy="762000"/>
          </a:xfrm>
          <a:prstGeom prst="rect">
            <a:avLst/>
          </a:prstGeom>
        </p:spPr>
        <p:txBody>
          <a:bodyPr/>
          <a:lstStyle/>
          <a:p>
            <a:pPr lvl="0">
              <a:spcBef>
                <a:spcPct val="0"/>
              </a:spcBef>
              <a:defRPr/>
            </a:pPr>
            <a:r>
              <a:rPr lang="en-US" sz="3400" b="1" dirty="0">
                <a:cs typeface="Arial" charset="0"/>
              </a:rPr>
              <a:t>ICAA Accreditation Distinctives</a:t>
            </a:r>
            <a:endParaRPr kumimoji="0" lang="en-US" sz="34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p:cNvSpPr>
          <p:nvPr/>
        </p:nvSpPr>
        <p:spPr>
          <a:xfrm>
            <a:off x="499801" y="1239864"/>
            <a:ext cx="8644199" cy="5061291"/>
          </a:xfrm>
          <a:prstGeom prst="rect">
            <a:avLst/>
          </a:prstGeom>
        </p:spPr>
        <p:txBody>
          <a:bodyPr/>
          <a:lstStyle/>
          <a:p>
            <a:pPr marL="457200" indent="-457200">
              <a:spcBef>
                <a:spcPts val="900"/>
              </a:spcBef>
              <a:buFont typeface="Arial"/>
              <a:buChar char="•"/>
            </a:pPr>
            <a:r>
              <a:rPr lang="en-US" sz="2800" dirty="0"/>
              <a:t>Focus on developing and maintaining a Christian identity and culture that informs all aspects of the schools programs, practices, and operation</a:t>
            </a:r>
          </a:p>
          <a:p>
            <a:pPr marL="457200" indent="-457200">
              <a:spcBef>
                <a:spcPts val="900"/>
              </a:spcBef>
              <a:buFont typeface="Arial"/>
              <a:buChar char="•"/>
            </a:pPr>
            <a:r>
              <a:rPr lang="en-US" sz="2800" dirty="0">
                <a:cs typeface="Arial" charset="0"/>
              </a:rPr>
              <a:t>Evaluation through the lens of your specific mission</a:t>
            </a:r>
          </a:p>
          <a:p>
            <a:pPr marL="457200" indent="-457200">
              <a:spcBef>
                <a:spcPts val="900"/>
              </a:spcBef>
              <a:buFont typeface="Arial"/>
              <a:buChar char="•"/>
            </a:pPr>
            <a:r>
              <a:rPr lang="en-US" sz="2800" dirty="0">
                <a:cs typeface="Arial" charset="0"/>
              </a:rPr>
              <a:t>Framework for school development and  improvement</a:t>
            </a:r>
          </a:p>
          <a:p>
            <a:pPr marL="457200" indent="-457200">
              <a:spcBef>
                <a:spcPts val="900"/>
              </a:spcBef>
              <a:buFont typeface="Arial"/>
              <a:buChar char="•"/>
            </a:pPr>
            <a:r>
              <a:rPr lang="en-US" sz="2800" dirty="0">
                <a:cs typeface="Arial" charset="0"/>
              </a:rPr>
              <a:t>Faith fellowship</a:t>
            </a:r>
          </a:p>
          <a:p>
            <a:pPr marL="457200" indent="-457200">
              <a:spcBef>
                <a:spcPts val="900"/>
              </a:spcBef>
              <a:buFont typeface="Arial"/>
              <a:buChar char="•"/>
            </a:pPr>
            <a:r>
              <a:rPr lang="en-US" sz="2800" dirty="0">
                <a:cs typeface="Arial" charset="0"/>
              </a:rPr>
              <a:t>Professional development opportunities</a:t>
            </a:r>
          </a:p>
          <a:p>
            <a:pPr marL="457200" indent="-457200">
              <a:spcBef>
                <a:spcPts val="900"/>
              </a:spcBef>
              <a:buFont typeface="Arial"/>
              <a:buChar char="•"/>
            </a:pPr>
            <a:r>
              <a:rPr lang="en-US" sz="2800" dirty="0">
                <a:cs typeface="Arial" charset="0"/>
              </a:rPr>
              <a:t>Connection to Oral Roberts University </a:t>
            </a:r>
          </a:p>
          <a:p>
            <a:pPr marL="457200" indent="-457200">
              <a:spcBef>
                <a:spcPts val="900"/>
              </a:spcBef>
              <a:buFont typeface="Arial"/>
              <a:buChar char="•"/>
            </a:pPr>
            <a:r>
              <a:rPr lang="en-US" sz="2800" dirty="0">
                <a:cs typeface="Arial" charset="0"/>
              </a:rPr>
              <a:t>Partnership with other accrediting groups for schools desiring dual accreditation</a:t>
            </a:r>
            <a:endParaRPr kumimoji="0" lang="en-US" sz="24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p:txBody>
      </p:sp>
      <p:sp>
        <p:nvSpPr>
          <p:cNvPr id="8" name="Slide Number Placeholder 7">
            <a:extLst>
              <a:ext uri="{FF2B5EF4-FFF2-40B4-BE49-F238E27FC236}">
                <a16:creationId xmlns:a16="http://schemas.microsoft.com/office/drawing/2014/main" id="{0CA45C7B-D0BD-6648-B030-9C671C9947E4}"/>
              </a:ext>
            </a:extLst>
          </p:cNvPr>
          <p:cNvSpPr>
            <a:spLocks noGrp="1"/>
          </p:cNvSpPr>
          <p:nvPr>
            <p:ph type="sldNum" sz="quarter" idx="12"/>
          </p:nvPr>
        </p:nvSpPr>
        <p:spPr/>
        <p:txBody>
          <a:bodyPr/>
          <a:lstStyle/>
          <a:p>
            <a:fld id="{CB464523-34EF-445F-9FA4-194349D0FACF}" type="slidenum">
              <a:rPr lang="en-US" smtClean="0"/>
              <a:pPr/>
              <a:t>8</a:t>
            </a:fld>
            <a:endParaRPr lang="en-US"/>
          </a:p>
        </p:txBody>
      </p:sp>
    </p:spTree>
    <p:extLst>
      <p:ext uri="{BB962C8B-B14F-4D97-AF65-F5344CB8AC3E}">
        <p14:creationId xmlns:p14="http://schemas.microsoft.com/office/powerpoint/2010/main" val="2559330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87" y="5943640"/>
            <a:ext cx="9160500" cy="990560"/>
            <a:chOff x="1587" y="4740829"/>
            <a:chExt cx="9160500" cy="1250155"/>
          </a:xfrm>
        </p:grpSpPr>
        <p:pic>
          <p:nvPicPr>
            <p:cNvPr id="3" name="Picture 6"/>
            <p:cNvPicPr>
              <a:picLocks noChangeAspect="1" noChangeArrowheads="1"/>
            </p:cNvPicPr>
            <p:nvPr/>
          </p:nvPicPr>
          <p:blipFill>
            <a:blip r:embed="rId3" cstate="print"/>
            <a:srcRect l="21896" t="71259" r="21896" b="15939"/>
            <a:stretch>
              <a:fillRect/>
            </a:stretch>
          </p:blipFill>
          <p:spPr bwMode="auto">
            <a:xfrm>
              <a:off x="1587" y="4740873"/>
              <a:ext cx="6856413" cy="1250111"/>
            </a:xfrm>
            <a:prstGeom prst="rect">
              <a:avLst/>
            </a:prstGeom>
            <a:noFill/>
            <a:ln w="9525">
              <a:noFill/>
              <a:miter lim="800000"/>
              <a:headEnd/>
              <a:tailEnd/>
            </a:ln>
          </p:spPr>
        </p:pic>
        <p:pic>
          <p:nvPicPr>
            <p:cNvPr id="4" name="Picture 6"/>
            <p:cNvPicPr>
              <a:picLocks noChangeAspect="1" noChangeArrowheads="1"/>
            </p:cNvPicPr>
            <p:nvPr/>
          </p:nvPicPr>
          <p:blipFill>
            <a:blip r:embed="rId3" cstate="print"/>
            <a:srcRect l="25496" t="71259" r="48743" b="15939"/>
            <a:stretch>
              <a:fillRect/>
            </a:stretch>
          </p:blipFill>
          <p:spPr bwMode="auto">
            <a:xfrm>
              <a:off x="6019800" y="4740829"/>
              <a:ext cx="3142287" cy="1250137"/>
            </a:xfrm>
            <a:prstGeom prst="rect">
              <a:avLst/>
            </a:prstGeom>
            <a:noFill/>
            <a:ln w="9525">
              <a:noFill/>
              <a:miter lim="800000"/>
              <a:headEnd/>
              <a:tailEnd/>
            </a:ln>
          </p:spPr>
        </p:pic>
      </p:grpSp>
      <p:pic>
        <p:nvPicPr>
          <p:cNvPr id="5" name="Picture 2"/>
          <p:cNvPicPr>
            <a:picLocks noChangeAspect="1" noChangeArrowheads="1"/>
          </p:cNvPicPr>
          <p:nvPr/>
        </p:nvPicPr>
        <p:blipFill>
          <a:blip r:embed="rId4" cstate="print"/>
          <a:srcRect/>
          <a:stretch>
            <a:fillRect/>
          </a:stretch>
        </p:blipFill>
        <p:spPr bwMode="auto">
          <a:xfrm>
            <a:off x="8153400" y="228600"/>
            <a:ext cx="694805" cy="1295400"/>
          </a:xfrm>
          <a:prstGeom prst="rect">
            <a:avLst/>
          </a:prstGeom>
          <a:noFill/>
          <a:ln w="9525">
            <a:noFill/>
            <a:miter lim="800000"/>
            <a:headEnd/>
            <a:tailEnd/>
          </a:ln>
        </p:spPr>
      </p:pic>
      <p:sp>
        <p:nvSpPr>
          <p:cNvPr id="6" name="Rectangle 2"/>
          <p:cNvSpPr txBox="1">
            <a:spLocks/>
          </p:cNvSpPr>
          <p:nvPr/>
        </p:nvSpPr>
        <p:spPr>
          <a:xfrm>
            <a:off x="228600" y="228600"/>
            <a:ext cx="8229600" cy="990560"/>
          </a:xfrm>
          <a:prstGeom prst="rect">
            <a:avLst/>
          </a:prstGeom>
        </p:spPr>
        <p:txBody>
          <a:bodyPr/>
          <a:lstStyle/>
          <a:p>
            <a:pPr lvl="0">
              <a:spcBef>
                <a:spcPct val="0"/>
              </a:spcBef>
              <a:defRPr/>
            </a:pPr>
            <a:r>
              <a:rPr lang="en-US" sz="3400" b="1" dirty="0">
                <a:cs typeface="Arial" charset="0"/>
              </a:rPr>
              <a:t>ICAA Accreditation Benefits</a:t>
            </a:r>
            <a:endParaRPr kumimoji="0" lang="en-US" sz="34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p:cNvSpPr>
          <p:nvPr/>
        </p:nvSpPr>
        <p:spPr>
          <a:xfrm>
            <a:off x="381000" y="1224602"/>
            <a:ext cx="8763000" cy="4719023"/>
          </a:xfrm>
          <a:prstGeom prst="rect">
            <a:avLst/>
          </a:prstGeom>
        </p:spPr>
        <p:txBody>
          <a:bodyPr/>
          <a:lstStyle/>
          <a:p>
            <a:pPr marL="457200" indent="-457200">
              <a:buFont typeface="Arial"/>
              <a:buChar char="•"/>
            </a:pPr>
            <a:r>
              <a:rPr lang="en-US" sz="3000" dirty="0">
                <a:cs typeface="Arial" charset="0"/>
              </a:rPr>
              <a:t>Gives important recognition</a:t>
            </a:r>
          </a:p>
          <a:p>
            <a:pPr marL="457200" indent="-457200">
              <a:buFont typeface="Arial"/>
              <a:buChar char="•"/>
            </a:pPr>
            <a:r>
              <a:rPr lang="en-US" sz="3000" dirty="0">
                <a:cs typeface="Arial" charset="0"/>
              </a:rPr>
              <a:t>Improves internal quality</a:t>
            </a:r>
          </a:p>
          <a:p>
            <a:pPr marL="457200" indent="-457200">
              <a:buFont typeface="Arial"/>
              <a:buChar char="•"/>
            </a:pPr>
            <a:r>
              <a:rPr lang="en-US" sz="3000" dirty="0">
                <a:cs typeface="Arial" charset="0"/>
              </a:rPr>
              <a:t>Focuses on school improvement</a:t>
            </a:r>
          </a:p>
          <a:p>
            <a:pPr marL="457200" indent="-457200">
              <a:buFont typeface="Arial"/>
              <a:buChar char="•"/>
            </a:pPr>
            <a:r>
              <a:rPr lang="en-US" sz="3000" dirty="0">
                <a:cs typeface="Arial" charset="0"/>
              </a:rPr>
              <a:t>Builds school capacity and leadership</a:t>
            </a:r>
          </a:p>
          <a:p>
            <a:pPr marL="457200" indent="-457200">
              <a:buFont typeface="Arial"/>
              <a:buChar char="•"/>
            </a:pPr>
            <a:r>
              <a:rPr lang="en-US" sz="3000" dirty="0">
                <a:cs typeface="Arial" charset="0"/>
              </a:rPr>
              <a:t>Rewards distinction through peer review and validation</a:t>
            </a:r>
          </a:p>
          <a:p>
            <a:pPr marL="457200" indent="-457200">
              <a:buFont typeface="Arial"/>
              <a:buChar char="•"/>
            </a:pPr>
            <a:r>
              <a:rPr lang="en-US" sz="3000" dirty="0">
                <a:cs typeface="Arial" charset="0"/>
              </a:rPr>
              <a:t>Public relations/Marketing</a:t>
            </a:r>
          </a:p>
          <a:p>
            <a:pPr marL="457200" indent="-457200">
              <a:buFont typeface="Arial"/>
              <a:buChar char="•"/>
            </a:pPr>
            <a:r>
              <a:rPr lang="en-US" sz="3000" dirty="0">
                <a:cs typeface="Arial" charset="0"/>
              </a:rPr>
              <a:t>Transferal of credits</a:t>
            </a:r>
          </a:p>
          <a:p>
            <a:pPr marL="457200" indent="-457200">
              <a:buFont typeface="Arial"/>
              <a:buChar char="•"/>
            </a:pPr>
            <a:r>
              <a:rPr lang="en-US" sz="3000" dirty="0">
                <a:cs typeface="Arial" charset="0"/>
              </a:rPr>
              <a:t>Grants/matching funds</a:t>
            </a:r>
          </a:p>
          <a:p>
            <a:pPr marL="457200" indent="-457200">
              <a:buFont typeface="Arial"/>
              <a:buChar char="•"/>
            </a:pPr>
            <a:r>
              <a:rPr lang="en-US" sz="3000" dirty="0">
                <a:cs typeface="Arial" charset="0"/>
              </a:rPr>
              <a:t>Eligibility for school choice opportunities</a:t>
            </a:r>
          </a:p>
          <a:p>
            <a:pPr marL="457200" indent="-457200">
              <a:buFont typeface="Arial"/>
              <a:buChar char="•"/>
            </a:pPr>
            <a:endParaRPr kumimoji="0" lang="en-US" sz="2400" b="0" i="0" u="none" strike="noStrike" kern="1200" cap="none" spc="0" normalizeH="0" baseline="0" noProof="0" dirty="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chemeClr val="tx1"/>
              </a:solidFill>
              <a:effectLst/>
              <a:uLnTx/>
              <a:uFillTx/>
            </a:endParaRPr>
          </a:p>
        </p:txBody>
      </p:sp>
      <p:sp>
        <p:nvSpPr>
          <p:cNvPr id="8" name="Slide Number Placeholder 7">
            <a:extLst>
              <a:ext uri="{FF2B5EF4-FFF2-40B4-BE49-F238E27FC236}">
                <a16:creationId xmlns:a16="http://schemas.microsoft.com/office/drawing/2014/main" id="{A65FFA60-7A4E-214D-83B2-B7DBAEE2F7F4}"/>
              </a:ext>
            </a:extLst>
          </p:cNvPr>
          <p:cNvSpPr>
            <a:spLocks noGrp="1"/>
          </p:cNvSpPr>
          <p:nvPr>
            <p:ph type="sldNum" sz="quarter" idx="12"/>
          </p:nvPr>
        </p:nvSpPr>
        <p:spPr/>
        <p:txBody>
          <a:bodyPr/>
          <a:lstStyle/>
          <a:p>
            <a:fld id="{CB464523-34EF-445F-9FA4-194349D0FACF}" type="slidenum">
              <a:rPr lang="en-US" smtClean="0"/>
              <a:pPr/>
              <a:t>9</a:t>
            </a:fld>
            <a:endParaRPr lang="en-US"/>
          </a:p>
        </p:txBody>
      </p:sp>
    </p:spTree>
    <p:extLst>
      <p:ext uri="{BB962C8B-B14F-4D97-AF65-F5344CB8AC3E}">
        <p14:creationId xmlns:p14="http://schemas.microsoft.com/office/powerpoint/2010/main" val="36916428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2809</TotalTime>
  <Words>1877</Words>
  <Application>Microsoft Office PowerPoint</Application>
  <PresentationFormat>On-screen Show (4:3)</PresentationFormat>
  <Paragraphs>236</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Oral Roberts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Stephanie Moles</dc:creator>
  <cp:lastModifiedBy>Donald Peal</cp:lastModifiedBy>
  <cp:revision>124</cp:revision>
  <cp:lastPrinted>2022-01-28T17:34:57Z</cp:lastPrinted>
  <dcterms:created xsi:type="dcterms:W3CDTF">2012-03-07T18:07:24Z</dcterms:created>
  <dcterms:modified xsi:type="dcterms:W3CDTF">2024-06-27T11:56:51Z</dcterms:modified>
</cp:coreProperties>
</file>