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3"/>
  </p:notesMasterIdLst>
  <p:sldIdLst>
    <p:sldId id="278" r:id="rId3"/>
    <p:sldId id="258" r:id="rId4"/>
    <p:sldId id="283" r:id="rId5"/>
    <p:sldId id="284" r:id="rId6"/>
    <p:sldId id="280" r:id="rId7"/>
    <p:sldId id="285" r:id="rId8"/>
    <p:sldId id="296" r:id="rId9"/>
    <p:sldId id="298" r:id="rId10"/>
    <p:sldId id="297" r:id="rId11"/>
    <p:sldId id="299" r:id="rId12"/>
    <p:sldId id="302" r:id="rId13"/>
    <p:sldId id="300" r:id="rId14"/>
    <p:sldId id="295" r:id="rId15"/>
    <p:sldId id="286" r:id="rId16"/>
    <p:sldId id="304" r:id="rId17"/>
    <p:sldId id="287" r:id="rId18"/>
    <p:sldId id="288" r:id="rId19"/>
    <p:sldId id="294" r:id="rId20"/>
    <p:sldId id="290" r:id="rId21"/>
    <p:sldId id="29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8A1F03"/>
    <a:srgbClr val="76D5D6"/>
    <a:srgbClr val="BF311A"/>
    <a:srgbClr val="8A31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51" autoAdjust="0"/>
    <p:restoredTop sz="62920" autoAdjust="0"/>
  </p:normalViewPr>
  <p:slideViewPr>
    <p:cSldViewPr>
      <p:cViewPr varScale="1">
        <p:scale>
          <a:sx n="67" d="100"/>
          <a:sy n="67" d="100"/>
        </p:scale>
        <p:origin x="303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76189-119E-A545-996A-B4CD25C09880}" type="datetimeFigureOut">
              <a:rPr lang="en-US" smtClean="0"/>
              <a:t>8/3/22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AB4816-3E49-9E4B-941E-54B4CBBC1432}" type="slidenum">
              <a:rPr lang="en-US" smtClean="0"/>
              <a:t>‹#›</a:t>
            </a:fld>
            <a:endParaRPr lang="en-US"/>
          </a:p>
        </p:txBody>
      </p:sp>
    </p:spTree>
    <p:extLst>
      <p:ext uri="{BB962C8B-B14F-4D97-AF65-F5344CB8AC3E}">
        <p14:creationId xmlns:p14="http://schemas.microsoft.com/office/powerpoint/2010/main" val="33265622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a:t>
            </a:r>
            <a:r>
              <a:rPr lang="en-US" baseline="0" dirty="0"/>
              <a:t> font is an indication that you should enter some information into this slide deck. After entering the information, change the font to black. This applies to slides 1, 7, 8, 9, 10, and 11.</a:t>
            </a:r>
          </a:p>
          <a:p>
            <a:endParaRPr lang="en-US" baseline="0" dirty="0"/>
          </a:p>
        </p:txBody>
      </p:sp>
      <p:sp>
        <p:nvSpPr>
          <p:cNvPr id="4" name="Slide Number Placeholder 3"/>
          <p:cNvSpPr>
            <a:spLocks noGrp="1"/>
          </p:cNvSpPr>
          <p:nvPr>
            <p:ph type="sldNum" sz="quarter" idx="10"/>
          </p:nvPr>
        </p:nvSpPr>
        <p:spPr/>
        <p:txBody>
          <a:bodyPr/>
          <a:lstStyle/>
          <a:p>
            <a:fld id="{6EAB4816-3E49-9E4B-941E-54B4CBBC1432}" type="slidenum">
              <a:rPr lang="en-US" smtClean="0"/>
              <a:t>1</a:t>
            </a:fld>
            <a:endParaRPr lang="en-US"/>
          </a:p>
        </p:txBody>
      </p:sp>
    </p:spTree>
    <p:extLst>
      <p:ext uri="{BB962C8B-B14F-4D97-AF65-F5344CB8AC3E}">
        <p14:creationId xmlns:p14="http://schemas.microsoft.com/office/powerpoint/2010/main" val="241189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10</a:t>
            </a:fld>
            <a:endParaRPr lang="en-US"/>
          </a:p>
        </p:txBody>
      </p:sp>
    </p:spTree>
    <p:extLst>
      <p:ext uri="{BB962C8B-B14F-4D97-AF65-F5344CB8AC3E}">
        <p14:creationId xmlns:p14="http://schemas.microsoft.com/office/powerpoint/2010/main" val="57749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11</a:t>
            </a:fld>
            <a:endParaRPr lang="en-US"/>
          </a:p>
        </p:txBody>
      </p:sp>
    </p:spTree>
    <p:extLst>
      <p:ext uri="{BB962C8B-B14F-4D97-AF65-F5344CB8AC3E}">
        <p14:creationId xmlns:p14="http://schemas.microsoft.com/office/powerpoint/2010/main" val="1836449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Type in the Stakeholder group interviewed and the number that were interviewed.  Record the total of all interviews at the bottom.</a:t>
            </a:r>
          </a:p>
          <a:p>
            <a:endParaRPr lang="en-US" dirty="0"/>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12</a:t>
            </a:fld>
            <a:endParaRPr lang="en-US"/>
          </a:p>
        </p:txBody>
      </p:sp>
    </p:spTree>
    <p:extLst>
      <p:ext uri="{BB962C8B-B14F-4D97-AF65-F5344CB8AC3E}">
        <p14:creationId xmlns:p14="http://schemas.microsoft.com/office/powerpoint/2010/main" val="302643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BF311A"/>
                </a:solidFill>
              </a:rPr>
              <a:t>REPLACE THE X.XX ON EACH STANDARD BOX WITH THE AVERAGE SCORES FOR EACH OF THE STANDARDS!!!  </a:t>
            </a:r>
          </a:p>
          <a:p>
            <a:endParaRPr lang="en-US" dirty="0"/>
          </a:p>
          <a:p>
            <a:r>
              <a:rPr lang="en-US" dirty="0"/>
              <a:t> The standards are founded upon and informed by the</a:t>
            </a:r>
            <a:r>
              <a:rPr lang="en-US" baseline="0" dirty="0"/>
              <a:t> Cultural Context Domain Standards that examine the school’s Christian Identity and Culture.  The Cultural Context Domain</a:t>
            </a:r>
            <a:r>
              <a:rPr lang="en-US" dirty="0"/>
              <a:t> is the heart of accreditation process.  The other Domains and related Standards are crafted in a way that provides a roadmap toward excellence within the context of the school’s Christian identity and culture.</a:t>
            </a:r>
          </a:p>
          <a:p>
            <a:endParaRPr lang="en-US" dirty="0"/>
          </a:p>
          <a:p>
            <a:r>
              <a:rPr lang="en-US" baseline="0" dirty="0"/>
              <a:t>The averages of the external Review team’s ratings on all the standards are reported for each Domain on a scale of 1 (which indicates minimal performance on the standard) to 4 (which indicates outstanding performance). All accredited institutions fall somewhere on this scale, with most fall toward the middle (the 2 to 3 range).</a:t>
            </a:r>
          </a:p>
          <a:p>
            <a:r>
              <a:rPr lang="en-US" b="1" baseline="0" dirty="0">
                <a:solidFill>
                  <a:srgbClr val="FF0000"/>
                </a:solidFill>
              </a:rPr>
              <a:t>[click to show ratings]</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1F3A656-AA29-4786-93C7-0434070BEF12}" type="slidenum">
              <a:rPr lang="en-US" smtClean="0"/>
              <a:pPr>
                <a:defRPr/>
              </a:pPr>
              <a:t>13</a:t>
            </a:fld>
            <a:endParaRPr lang="en-US" dirty="0"/>
          </a:p>
        </p:txBody>
      </p:sp>
    </p:spTree>
    <p:extLst>
      <p:ext uri="{BB962C8B-B14F-4D97-AF65-F5344CB8AC3E}">
        <p14:creationId xmlns:p14="http://schemas.microsoft.com/office/powerpoint/2010/main" val="836432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BF311A"/>
                </a:solidFill>
              </a:rPr>
              <a:t>REPLACE THE X.XX ON EACH STANDARD BOX WITH THE AVG.</a:t>
            </a:r>
            <a:r>
              <a:rPr lang="en-US" baseline="0" dirty="0">
                <a:solidFill>
                  <a:srgbClr val="BF311A"/>
                </a:solidFill>
              </a:rPr>
              <a:t> </a:t>
            </a:r>
            <a:r>
              <a:rPr lang="en-US" dirty="0">
                <a:solidFill>
                  <a:srgbClr val="BF311A"/>
                </a:solidFill>
              </a:rPr>
              <a:t>SCORES FOR EACH OF THE ENVIRONMENT AREAS!!!  Change the font to black.</a:t>
            </a:r>
          </a:p>
          <a:p>
            <a:endParaRPr lang="en-US" dirty="0"/>
          </a:p>
          <a:p>
            <a:r>
              <a:rPr lang="en-US" dirty="0"/>
              <a:t>As part of the External Review process,</a:t>
            </a:r>
            <a:r>
              <a:rPr lang="en-US" baseline="0" dirty="0"/>
              <a:t> the team observed a sample of classrooms focusing on student external in the instructional process.  The results of observations conducted by the external Review Team helped inform our decisions related to the indicator ratings for the standards.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important to remember that </a:t>
            </a:r>
            <a:r>
              <a:rPr lang="en-US" dirty="0" err="1"/>
              <a:t>eleot</a:t>
            </a:r>
            <a:r>
              <a:rPr lang="en-US" dirty="0"/>
              <a:t>™ focuses</a:t>
            </a:r>
            <a:r>
              <a:rPr lang="en-US" baseline="0" dirty="0"/>
              <a:t> on student external not on what the teacher is doing.</a:t>
            </a:r>
          </a:p>
          <a:p>
            <a:pPr marL="171450" indent="-171450">
              <a:buFont typeface="Arial" panose="020B0604020202020204" pitchFamily="34" charset="0"/>
              <a:buChar char="•"/>
            </a:pPr>
            <a:r>
              <a:rPr lang="en-US" dirty="0"/>
              <a:t>Focuses on observed student external in</a:t>
            </a:r>
            <a:r>
              <a:rPr lang="en-US" baseline="0" dirty="0"/>
              <a:t> their learning environment</a:t>
            </a:r>
            <a:endParaRPr lang="en-US" dirty="0"/>
          </a:p>
          <a:p>
            <a:pPr marL="171450" indent="-171450">
              <a:buFont typeface="Arial" panose="020B0604020202020204" pitchFamily="34" charset="0"/>
              <a:buChar char="•"/>
            </a:pPr>
            <a:r>
              <a:rPr lang="en-US" dirty="0"/>
              <a:t>Looks at patterns and trends, not individual classrooms</a:t>
            </a:r>
          </a:p>
          <a:p>
            <a:pPr marL="171450" indent="-171450">
              <a:buFont typeface="Arial" panose="020B0604020202020204" pitchFamily="34" charset="0"/>
              <a:buChar char="•"/>
            </a:pPr>
            <a:r>
              <a:rPr lang="en-US" dirty="0"/>
              <a:t>Used as one piece of evidence (to corroborate other evidence regarding learning)</a:t>
            </a:r>
          </a:p>
          <a:p>
            <a:pPr marL="171450" indent="-171450">
              <a:buFont typeface="Arial" panose="020B0604020202020204" pitchFamily="34" charset="0"/>
              <a:buChar char="•"/>
            </a:pPr>
            <a:r>
              <a:rPr lang="en-US" dirty="0"/>
              <a:t>Summary results are reported in Exit Report and External Review Report</a:t>
            </a:r>
            <a:endParaRPr lang="en-US" baseline="0" dirty="0"/>
          </a:p>
          <a:p>
            <a:endParaRPr lang="en-US" baseline="0" dirty="0"/>
          </a:p>
          <a:p>
            <a:r>
              <a:rPr lang="en-US" baseline="0" dirty="0"/>
              <a:t>Like the Domain Standards, the seven learning environments are rated on a 1 to 4 scale. Here are the results of our observations. </a:t>
            </a:r>
          </a:p>
          <a:p>
            <a:endParaRPr lang="en-US" baseline="0" dirty="0"/>
          </a:p>
          <a:p>
            <a:r>
              <a:rPr lang="en-US" baseline="0" dirty="0"/>
              <a:t>The school should be able to use these results to identify strengths and weaknesses in these learning environments. </a:t>
            </a:r>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14</a:t>
            </a:fld>
            <a:endParaRPr lang="en-US"/>
          </a:p>
        </p:txBody>
      </p:sp>
    </p:spTree>
    <p:extLst>
      <p:ext uri="{BB962C8B-B14F-4D97-AF65-F5344CB8AC3E}">
        <p14:creationId xmlns:p14="http://schemas.microsoft.com/office/powerpoint/2010/main" val="1718285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List bullet points for Powerful Practices if the team determines there are any</a:t>
            </a:r>
            <a:r>
              <a:rPr lang="en-US" baseline="0" dirty="0"/>
              <a:t>. Note that these are exemplary areas that, in the opinion of the External Review Team, are strengths of the school that it can leverage. Stress that these actions will be further detailed in the written report that the institution will receive.</a:t>
            </a:r>
            <a:endParaRPr lang="en-US" dirty="0"/>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15</a:t>
            </a:fld>
            <a:endParaRPr lang="en-US"/>
          </a:p>
        </p:txBody>
      </p:sp>
    </p:spTree>
    <p:extLst>
      <p:ext uri="{BB962C8B-B14F-4D97-AF65-F5344CB8AC3E}">
        <p14:creationId xmlns:p14="http://schemas.microsoft.com/office/powerpoint/2010/main" val="2087603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EVERY SCHOOL MUST RECEIVE AT LEAST 1 IMPROVEMENT PRIORITY FROM THE ER VISIT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ICAA</a:t>
            </a:r>
            <a:r>
              <a:rPr lang="en-US" baseline="0" dirty="0"/>
              <a:t> believes that all institutions can improve. As a result, the external Review Team was charged with identifying some actions that the institution should engage upon. ICAA refers to these as Improvement Priorities, and once again, ALL institutions are given Improvement Priorities upon the completion of the External Review.</a:t>
            </a:r>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16</a:t>
            </a:fld>
            <a:endParaRPr lang="en-US"/>
          </a:p>
        </p:txBody>
      </p:sp>
    </p:spTree>
    <p:extLst>
      <p:ext uri="{BB962C8B-B14F-4D97-AF65-F5344CB8AC3E}">
        <p14:creationId xmlns:p14="http://schemas.microsoft.com/office/powerpoint/2010/main" val="3394714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t>Delete all text on this slide! Change the font to BLACK!</a:t>
            </a:r>
          </a:p>
          <a:p>
            <a:endParaRPr lang="en-US" b="1" i="1" dirty="0"/>
          </a:p>
          <a:p>
            <a:r>
              <a:rPr lang="en-US" sz="1200" b="1" i="1" dirty="0"/>
              <a:t>Make a few bullet points on this slide that will describe</a:t>
            </a:r>
          </a:p>
          <a:p>
            <a:pPr marL="181240" indent="-181240">
              <a:buFont typeface="Arial" pitchFamily="34" charset="0"/>
              <a:buChar char="•"/>
            </a:pPr>
            <a:r>
              <a:rPr lang="en-US" dirty="0"/>
              <a:t>Talk about the stakeholders you talked with</a:t>
            </a:r>
          </a:p>
          <a:p>
            <a:pPr marL="181240" indent="-181240">
              <a:buFont typeface="Arial" pitchFamily="34" charset="0"/>
              <a:buChar char="•"/>
            </a:pPr>
            <a:r>
              <a:rPr lang="en-US" dirty="0"/>
              <a:t>List themes that emerged</a:t>
            </a:r>
          </a:p>
          <a:p>
            <a:pPr marL="181240" indent="-181240">
              <a:buFont typeface="Arial" pitchFamily="34" charset="0"/>
              <a:buChar char="•"/>
            </a:pPr>
            <a:r>
              <a:rPr lang="en-US" dirty="0"/>
              <a:t>List some good things you saw (Powerful Practices, if any, plus…)</a:t>
            </a:r>
          </a:p>
          <a:p>
            <a:pPr marL="181240" indent="-181240">
              <a:buFont typeface="Arial" pitchFamily="34" charset="0"/>
              <a:buChar char="•"/>
            </a:pPr>
            <a:r>
              <a:rPr lang="en-US" dirty="0"/>
              <a:t>Comments about how to proceed on required actions</a:t>
            </a:r>
          </a:p>
          <a:p>
            <a:endParaRPr lang="en-US" dirty="0"/>
          </a:p>
          <a:p>
            <a:endParaRPr lang="en-US" sz="1200" dirty="0"/>
          </a:p>
        </p:txBody>
      </p:sp>
      <p:sp>
        <p:nvSpPr>
          <p:cNvPr id="4" name="Slide Number Placeholder 3"/>
          <p:cNvSpPr>
            <a:spLocks noGrp="1"/>
          </p:cNvSpPr>
          <p:nvPr>
            <p:ph type="sldNum" sz="quarter" idx="10"/>
          </p:nvPr>
        </p:nvSpPr>
        <p:spPr/>
        <p:txBody>
          <a:bodyPr/>
          <a:lstStyle/>
          <a:p>
            <a:fld id="{6EAB4816-3E49-9E4B-941E-54B4CBBC1432}" type="slidenum">
              <a:rPr lang="en-US" smtClean="0"/>
              <a:t>17</a:t>
            </a:fld>
            <a:endParaRPr lang="en-US"/>
          </a:p>
        </p:txBody>
      </p:sp>
    </p:spTree>
    <p:extLst>
      <p:ext uri="{BB962C8B-B14F-4D97-AF65-F5344CB8AC3E}">
        <p14:creationId xmlns:p14="http://schemas.microsoft.com/office/powerpoint/2010/main" val="393660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t>Insert Name of School and Recommended Status! Change the font to BLACK!</a:t>
            </a:r>
          </a:p>
          <a:p>
            <a:endParaRPr lang="en-US" dirty="0"/>
          </a:p>
          <a:p>
            <a:r>
              <a:rPr lang="en-US" b="1" i="1" dirty="0"/>
              <a:t>End your comments for this slide</a:t>
            </a:r>
            <a:r>
              <a:rPr lang="en-US" b="1" i="1" baseline="0" dirty="0"/>
              <a:t> with the following or similar language:</a:t>
            </a:r>
            <a:endParaRPr lang="en-US" b="1" i="1" dirty="0"/>
          </a:p>
          <a:p>
            <a:endParaRPr lang="en-US" sz="1200" dirty="0"/>
          </a:p>
          <a:p>
            <a:r>
              <a:rPr lang="en-US" sz="1200" dirty="0"/>
              <a:t>“The charge of the External Review Team is to review, validate, and evaluate the evidence your institution has provided and relay those findings to ICAA (and AdvancED if school is seeking dual accreditation). </a:t>
            </a:r>
          </a:p>
          <a:p>
            <a:endParaRPr lang="en-US" sz="1200" dirty="0"/>
          </a:p>
          <a:p>
            <a:r>
              <a:rPr lang="en-US" sz="1200" dirty="0"/>
              <a:t>Based on our findings from the review of evidence, this External Review Team recommends </a:t>
            </a:r>
            <a:r>
              <a:rPr lang="en-US" sz="1200" dirty="0">
                <a:solidFill>
                  <a:srgbClr val="FF0000"/>
                </a:solidFill>
              </a:rPr>
              <a:t>that [name of institution] be [recommended status]</a:t>
            </a:r>
            <a:r>
              <a:rPr lang="en-US" sz="1200" dirty="0"/>
              <a:t>, pending further review and final action by the ICAA Commission for Accreditation.” </a:t>
            </a:r>
          </a:p>
          <a:p>
            <a:endParaRPr lang="en-US" sz="1200" dirty="0"/>
          </a:p>
          <a:p>
            <a:r>
              <a:rPr lang="en-US" sz="1200" dirty="0"/>
              <a:t>It is very important to note that this is a recommendation</a:t>
            </a:r>
            <a:r>
              <a:rPr lang="en-US" sz="1200" baseline="0" dirty="0"/>
              <a:t> by the team to the ICAA Commission for Accreditation.  The final accreditation status awarded the school will be made by the ICAA Commission for Accreditation following their review of the findings of this team and other evidence they may also review.</a:t>
            </a:r>
            <a:endParaRPr lang="en-US" sz="1200" dirty="0"/>
          </a:p>
        </p:txBody>
      </p:sp>
      <p:sp>
        <p:nvSpPr>
          <p:cNvPr id="4" name="Slide Number Placeholder 3"/>
          <p:cNvSpPr>
            <a:spLocks noGrp="1"/>
          </p:cNvSpPr>
          <p:nvPr>
            <p:ph type="sldNum" sz="quarter" idx="10"/>
          </p:nvPr>
        </p:nvSpPr>
        <p:spPr/>
        <p:txBody>
          <a:bodyPr/>
          <a:lstStyle/>
          <a:p>
            <a:fld id="{6EAB4816-3E49-9E4B-941E-54B4CBBC1432}" type="slidenum">
              <a:rPr lang="en-US" smtClean="0"/>
              <a:t>18</a:t>
            </a:fld>
            <a:endParaRPr lang="en-US"/>
          </a:p>
        </p:txBody>
      </p:sp>
    </p:spTree>
    <p:extLst>
      <p:ext uri="{BB962C8B-B14F-4D97-AF65-F5344CB8AC3E}">
        <p14:creationId xmlns:p14="http://schemas.microsoft.com/office/powerpoint/2010/main" val="393660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Give your closing comments, thank the members</a:t>
            </a:r>
            <a:r>
              <a:rPr lang="en-US" baseline="0" dirty="0"/>
              <a:t> of the External Review Team and recognize leaders and others in the </a:t>
            </a:r>
            <a:r>
              <a:rPr lang="en-US" dirty="0"/>
              <a:t>school</a:t>
            </a:r>
            <a:r>
              <a:rPr lang="en-US" baseline="0" dirty="0"/>
              <a:t> that have provided information and support to make the visit a success.</a:t>
            </a:r>
            <a:endParaRPr lang="en-US" dirty="0"/>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19</a:t>
            </a:fld>
            <a:endParaRPr lang="en-US"/>
          </a:p>
        </p:txBody>
      </p:sp>
    </p:spTree>
    <p:extLst>
      <p:ext uri="{BB962C8B-B14F-4D97-AF65-F5344CB8AC3E}">
        <p14:creationId xmlns:p14="http://schemas.microsoft.com/office/powerpoint/2010/main" val="362398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AB4816-3E49-9E4B-941E-54B4CBBC1432}" type="slidenum">
              <a:rPr lang="en-US" smtClean="0"/>
              <a:t>2</a:t>
            </a:fld>
            <a:endParaRPr lang="en-US"/>
          </a:p>
        </p:txBody>
      </p:sp>
    </p:spTree>
    <p:extLst>
      <p:ext uri="{BB962C8B-B14F-4D97-AF65-F5344CB8AC3E}">
        <p14:creationId xmlns:p14="http://schemas.microsoft.com/office/powerpoint/2010/main" val="297088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FF0000"/>
                </a:solidFill>
              </a:rPr>
              <a:t>Use another scripture if you think it is more appropriate for the visit.</a:t>
            </a:r>
          </a:p>
          <a:p>
            <a:endParaRPr lang="en-US" b="1" i="1" dirty="0"/>
          </a:p>
          <a:p>
            <a:r>
              <a:rPr lang="en-US" b="1" i="1" dirty="0"/>
              <a:t>Close with the following or</a:t>
            </a:r>
            <a:r>
              <a:rPr lang="en-US" b="1" i="1" baseline="0" dirty="0"/>
              <a:t> similar language:</a:t>
            </a:r>
          </a:p>
          <a:p>
            <a:endParaRPr lang="en-US" baseline="0" dirty="0"/>
          </a:p>
          <a:p>
            <a:r>
              <a:rPr lang="en-US" baseline="0" dirty="0"/>
              <a:t>“And on behalf of ICAA, thank you for committing to quality Christian education for all learners through your commitment to continuous improvement and the accreditation process. Thank you.”</a:t>
            </a:r>
          </a:p>
          <a:p>
            <a:endParaRPr lang="en-US" baseline="0" dirty="0"/>
          </a:p>
          <a:p>
            <a:r>
              <a:rPr lang="en-US" baseline="0" dirty="0"/>
              <a:t>Pray for the school.</a:t>
            </a:r>
            <a:endParaRPr lang="en-US" dirty="0"/>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20</a:t>
            </a:fld>
            <a:endParaRPr lang="en-US"/>
          </a:p>
        </p:txBody>
      </p:sp>
    </p:spTree>
    <p:extLst>
      <p:ext uri="{BB962C8B-B14F-4D97-AF65-F5344CB8AC3E}">
        <p14:creationId xmlns:p14="http://schemas.microsoft.com/office/powerpoint/2010/main" val="113829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Root of</a:t>
            </a:r>
            <a:r>
              <a:rPr lang="en-US" baseline="0" dirty="0"/>
              <a:t> accreditation is “credible” – to believe or trust</a:t>
            </a:r>
          </a:p>
          <a:p>
            <a:r>
              <a:rPr lang="en-US" baseline="0" dirty="0"/>
              <a:t>John 5:31 – (Jesus speaking) “If I were to testify on my own behalf, my testimony would not be valid.” (NLT)</a:t>
            </a:r>
          </a:p>
          <a:p>
            <a:r>
              <a:rPr lang="en-US" baseline="0" dirty="0"/>
              <a:t>Accreditation ascertains and acknowledges the school’s credibility (e.g. its claims about its quality, performance, integrity, etc.) by providing independent, external witnesses</a:t>
            </a:r>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3</a:t>
            </a:fld>
            <a:endParaRPr lang="en-US"/>
          </a:p>
        </p:txBody>
      </p:sp>
    </p:spTree>
    <p:extLst>
      <p:ext uri="{BB962C8B-B14F-4D97-AF65-F5344CB8AC3E}">
        <p14:creationId xmlns:p14="http://schemas.microsoft.com/office/powerpoint/2010/main" val="216483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2557"/>
            <a:r>
              <a:rPr lang="en-US" dirty="0"/>
              <a:t>The ICAA accreditation</a:t>
            </a:r>
            <a:r>
              <a:rPr lang="en-US" baseline="0" dirty="0"/>
              <a:t> </a:t>
            </a:r>
            <a:r>
              <a:rPr lang="en-US" dirty="0"/>
              <a:t>protocol transcends state and national boundaries.</a:t>
            </a:r>
            <a:r>
              <a:rPr lang="en-US" baseline="0" dirty="0"/>
              <a:t> </a:t>
            </a:r>
          </a:p>
          <a:p>
            <a:pPr defTabSz="482557"/>
            <a:endParaRPr lang="en-US" baseline="0" dirty="0"/>
          </a:p>
          <a:p>
            <a:pPr defTabSz="482557"/>
            <a:r>
              <a:rPr lang="en-US" baseline="0" dirty="0"/>
              <a:t>At the local level, the ICAA process gives educational institutions a framework for quality and continuous improvement so that they may achieve ever higher degrees of excellence. </a:t>
            </a:r>
          </a:p>
          <a:p>
            <a:pPr defTabSz="482557"/>
            <a:endParaRPr lang="en-US" baseline="0" dirty="0"/>
          </a:p>
          <a:p>
            <a:pPr defTabSz="482557"/>
            <a:r>
              <a:rPr lang="en-US" b="1" baseline="0" dirty="0"/>
              <a:t>The integration of ICAA accreditation components ensures the school is providing a high quality education while maintaining its Christian identity and culture, is focused on the integration of faith and learning, and is effectively promoting spiritual formation in the lives of its students. </a:t>
            </a:r>
            <a:endParaRPr lang="en-US" b="1" dirty="0"/>
          </a:p>
          <a:p>
            <a:endParaRPr lang="en-US" b="1" dirty="0"/>
          </a:p>
        </p:txBody>
      </p:sp>
      <p:sp>
        <p:nvSpPr>
          <p:cNvPr id="4" name="Slide Number Placeholder 3"/>
          <p:cNvSpPr>
            <a:spLocks noGrp="1"/>
          </p:cNvSpPr>
          <p:nvPr>
            <p:ph type="sldNum" sz="quarter" idx="10"/>
          </p:nvPr>
        </p:nvSpPr>
        <p:spPr/>
        <p:txBody>
          <a:bodyPr/>
          <a:lstStyle/>
          <a:p>
            <a:fld id="{6EAB4816-3E49-9E4B-941E-54B4CBBC1432}" type="slidenum">
              <a:rPr lang="en-US" smtClean="0"/>
              <a:t>4</a:t>
            </a:fld>
            <a:endParaRPr lang="en-US"/>
          </a:p>
        </p:txBody>
      </p:sp>
    </p:spTree>
    <p:extLst>
      <p:ext uri="{BB962C8B-B14F-4D97-AF65-F5344CB8AC3E}">
        <p14:creationId xmlns:p14="http://schemas.microsoft.com/office/powerpoint/2010/main" val="201960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ICAA accreditation process </a:t>
            </a:r>
            <a:r>
              <a:rPr lang="en-US" baseline="0" dirty="0"/>
              <a:t>uses a BALANCED, PERFORMANCE BASED protocol that examines multiple facets of the school and how they work together to produce results. The process takes into consideration not</a:t>
            </a:r>
            <a:r>
              <a:rPr lang="en-US" dirty="0"/>
              <a:t> </a:t>
            </a:r>
            <a:r>
              <a:rPr lang="en-US" baseline="0" dirty="0"/>
              <a:t>just an evaluation of educational domains and standards, but also the school’s Christian identity and culture, student performance, stakeholder feedback, and the school’s improvement journey.</a:t>
            </a:r>
            <a:endParaRPr lang="en-US" dirty="0"/>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5</a:t>
            </a:fld>
            <a:endParaRPr lang="en-US"/>
          </a:p>
        </p:txBody>
      </p:sp>
    </p:spTree>
    <p:extLst>
      <p:ext uri="{BB962C8B-B14F-4D97-AF65-F5344CB8AC3E}">
        <p14:creationId xmlns:p14="http://schemas.microsoft.com/office/powerpoint/2010/main" val="303704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 of the things the External Review Team did:</a:t>
            </a:r>
          </a:p>
          <a:p>
            <a:pPr marL="538685" indent="-538685">
              <a:buFont typeface="Wingdings" pitchFamily="2" charset="2"/>
              <a:buChar char="q"/>
            </a:pPr>
            <a:r>
              <a:rPr lang="en-US" sz="1200" dirty="0"/>
              <a:t>Reviewed Standard Self Assessment, Executive Summary, School Websites</a:t>
            </a:r>
          </a:p>
          <a:p>
            <a:pPr marL="538685" indent="-538685">
              <a:buFont typeface="Wingdings" pitchFamily="2" charset="2"/>
              <a:buChar char="q"/>
            </a:pPr>
            <a:r>
              <a:rPr lang="en-US" sz="1200" dirty="0"/>
              <a:t>Listened to Administrator Presentations</a:t>
            </a:r>
          </a:p>
          <a:p>
            <a:pPr marL="538685" indent="-538685">
              <a:buFont typeface="Wingdings" pitchFamily="2" charset="2"/>
              <a:buChar char="q"/>
            </a:pPr>
            <a:r>
              <a:rPr lang="en-US" sz="1200" dirty="0"/>
              <a:t>Interviewed Church</a:t>
            </a:r>
            <a:r>
              <a:rPr lang="en-US" sz="1200" baseline="0" dirty="0"/>
              <a:t> and School Leadership and Other </a:t>
            </a:r>
            <a:r>
              <a:rPr lang="en-US" sz="1200" dirty="0"/>
              <a:t>School Stakeholders</a:t>
            </a:r>
          </a:p>
          <a:p>
            <a:pPr marL="538685" indent="-538685">
              <a:buFont typeface="Wingdings" pitchFamily="2" charset="2"/>
              <a:buChar char="q"/>
            </a:pPr>
            <a:r>
              <a:rPr lang="en-US" sz="1200" dirty="0"/>
              <a:t>Examined Artifacts</a:t>
            </a:r>
          </a:p>
          <a:p>
            <a:pPr marL="538685" indent="-538685">
              <a:buFont typeface="Wingdings" pitchFamily="2" charset="2"/>
              <a:buChar char="q"/>
            </a:pPr>
            <a:r>
              <a:rPr lang="en-US" sz="1200" dirty="0"/>
              <a:t>Visited a Representative Sample of Classrooms</a:t>
            </a:r>
          </a:p>
          <a:p>
            <a:pPr marL="538685" indent="-538685">
              <a:buFont typeface="Wingdings" pitchFamily="2" charset="2"/>
              <a:buChar char="q"/>
            </a:pPr>
            <a:r>
              <a:rPr lang="en-US" sz="1200" dirty="0"/>
              <a:t>Observed Practices and Learning Environment</a:t>
            </a:r>
          </a:p>
          <a:p>
            <a:pPr marL="538685" indent="-538685">
              <a:buFont typeface="Wingdings" pitchFamily="2" charset="2"/>
              <a:buChar char="q"/>
            </a:pPr>
            <a:r>
              <a:rPr lang="en-US" sz="1200" dirty="0"/>
              <a:t>Collected and Organized Data  </a:t>
            </a:r>
          </a:p>
          <a:p>
            <a:pPr marL="538685" indent="-538685">
              <a:buFont typeface="Wingdings" pitchFamily="2" charset="2"/>
              <a:buChar char="q"/>
            </a:pPr>
            <a:r>
              <a:rPr lang="en-US" sz="1200" dirty="0"/>
              <a:t>Engaged in deliberations</a:t>
            </a:r>
          </a:p>
          <a:p>
            <a:pPr marL="0" indent="0">
              <a:buFont typeface="Wingdings" pitchFamily="2" charset="2"/>
              <a:buNone/>
            </a:pPr>
            <a:endParaRPr lang="en-US" sz="1200" dirty="0"/>
          </a:p>
          <a:p>
            <a:r>
              <a:rPr lang="en-US" sz="1200" dirty="0"/>
              <a:t>As a result of the work of the institution and our team, we will be able to provide helpful feedback to help the school continue to improve.</a:t>
            </a:r>
          </a:p>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6</a:t>
            </a:fld>
            <a:endParaRPr lang="en-US"/>
          </a:p>
        </p:txBody>
      </p:sp>
    </p:spTree>
    <p:extLst>
      <p:ext uri="{BB962C8B-B14F-4D97-AF65-F5344CB8AC3E}">
        <p14:creationId xmlns:p14="http://schemas.microsoft.com/office/powerpoint/2010/main" val="193559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7</a:t>
            </a:fld>
            <a:endParaRPr lang="en-US"/>
          </a:p>
        </p:txBody>
      </p:sp>
    </p:spTree>
    <p:extLst>
      <p:ext uri="{BB962C8B-B14F-4D97-AF65-F5344CB8AC3E}">
        <p14:creationId xmlns:p14="http://schemas.microsoft.com/office/powerpoint/2010/main" val="251507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8</a:t>
            </a:fld>
            <a:endParaRPr lang="en-US"/>
          </a:p>
        </p:txBody>
      </p:sp>
    </p:spTree>
    <p:extLst>
      <p:ext uri="{BB962C8B-B14F-4D97-AF65-F5344CB8AC3E}">
        <p14:creationId xmlns:p14="http://schemas.microsoft.com/office/powerpoint/2010/main" val="4143815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4816-3E49-9E4B-941E-54B4CBBC1432}" type="slidenum">
              <a:rPr lang="en-US" smtClean="0"/>
              <a:t>9</a:t>
            </a:fld>
            <a:endParaRPr lang="en-US"/>
          </a:p>
        </p:txBody>
      </p:sp>
    </p:spTree>
    <p:extLst>
      <p:ext uri="{BB962C8B-B14F-4D97-AF65-F5344CB8AC3E}">
        <p14:creationId xmlns:p14="http://schemas.microsoft.com/office/powerpoint/2010/main" val="312989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A8A010-273E-4FD6-8566-4EA7B4015569}" type="datetimeFigureOut">
              <a:rPr lang="en-US" smtClean="0"/>
              <a:pPr/>
              <a:t>8/3/22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8A010-273E-4FD6-8566-4EA7B4015569}" type="datetimeFigureOut">
              <a:rPr lang="en-US" smtClean="0"/>
              <a:pPr/>
              <a:t>8/3/22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8A010-273E-4FD6-8566-4EA7B4015569}" type="datetimeFigureOut">
              <a:rPr lang="en-US" smtClean="0"/>
              <a:pPr/>
              <a:t>8/3/22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DV504_PPT_12apr20_mb-tit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91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691549"/>
            <a:ext cx="7772400" cy="1042501"/>
          </a:xfrm>
          <a:prstGeom prst="rect">
            <a:avLst/>
          </a:prstGeom>
        </p:spPr>
        <p:txBody>
          <a:bodyPr/>
          <a:lstStyle>
            <a:lvl1pPr algn="l">
              <a:defRPr sz="4400" b="1">
                <a:solidFill>
                  <a:srgbClr val="1B4D75"/>
                </a:solidFill>
                <a:latin typeface="+mj-lt"/>
              </a:defRPr>
            </a:lvl1pPr>
          </a:lstStyle>
          <a:p>
            <a:r>
              <a:rPr lang="en-US" dirty="0"/>
              <a:t>Click to edit Master title style</a:t>
            </a:r>
          </a:p>
        </p:txBody>
      </p:sp>
      <p:sp>
        <p:nvSpPr>
          <p:cNvPr id="3" name="Subtitle 2"/>
          <p:cNvSpPr>
            <a:spLocks noGrp="1"/>
          </p:cNvSpPr>
          <p:nvPr>
            <p:ph type="subTitle" idx="1"/>
          </p:nvPr>
        </p:nvSpPr>
        <p:spPr>
          <a:xfrm>
            <a:off x="2057400" y="4243505"/>
            <a:ext cx="6400800" cy="1242895"/>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98898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70800"/>
            <a:ext cx="7587340" cy="977000"/>
          </a:xfrm>
          <a:prstGeom prst="rect">
            <a:avLst/>
          </a:prstGeom>
        </p:spPr>
        <p:txBody>
          <a:bodyPr/>
          <a:lstStyle>
            <a:lvl1pPr algn="l">
              <a:defRPr sz="4000" b="1"/>
            </a:lvl1pPr>
          </a:lstStyle>
          <a:p>
            <a:r>
              <a:rPr lang="en-US" dirty="0"/>
              <a:t>Click to edit Master title style</a:t>
            </a:r>
          </a:p>
        </p:txBody>
      </p:sp>
      <p:sp>
        <p:nvSpPr>
          <p:cNvPr id="3" name="Content Placeholder 2"/>
          <p:cNvSpPr>
            <a:spLocks noGrp="1"/>
          </p:cNvSpPr>
          <p:nvPr>
            <p:ph idx="1"/>
          </p:nvPr>
        </p:nvSpPr>
        <p:spPr>
          <a:xfrm>
            <a:off x="457200" y="16628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C4CEF29E-2A1A-4B80-8AA3-CF47BB693557}"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959803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0" y="381000"/>
            <a:ext cx="7473040" cy="977000"/>
          </a:xfrm>
          <a:prstGeom prst="rect">
            <a:avLst/>
          </a:prstGeom>
        </p:spPr>
        <p:txBody>
          <a:bodyPr/>
          <a:lstStyle>
            <a:lvl1pPr algn="l">
              <a:defRPr/>
            </a:lvl1p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1CBDD0F8-F57E-4DEE-BB9C-2A5D8C50B3AC}"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51417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4" name="Picture 7" descr="teacher-7994484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1587500"/>
            <a:ext cx="3124200" cy="452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half" idx="1"/>
          </p:nvPr>
        </p:nvSpPr>
        <p:spPr>
          <a:xfrm>
            <a:off x="457200" y="1600263"/>
            <a:ext cx="488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381000"/>
            <a:ext cx="7409540" cy="977000"/>
          </a:xfrm>
          <a:prstGeom prst="rect">
            <a:avLst/>
          </a:prstGeom>
        </p:spPr>
        <p:txBody>
          <a:bodyPr/>
          <a:lstStyle>
            <a:lvl1pPr algn="l">
              <a:defRPr sz="4000" b="1"/>
            </a:lvl1pPr>
          </a:lstStyle>
          <a:p>
            <a:r>
              <a:rPr lang="en-US" dirty="0"/>
              <a:t>Click to edit Master title style</a:t>
            </a:r>
          </a:p>
        </p:txBody>
      </p:sp>
      <p:sp>
        <p:nvSpPr>
          <p:cNvPr id="5" name="Footer Placeholder 1"/>
          <p:cNvSpPr>
            <a:spLocks noGrp="1"/>
          </p:cNvSpPr>
          <p:nvPr>
            <p:ph type="ftr" sz="quarter" idx="10"/>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6"/>
          <p:cNvSpPr>
            <a:spLocks noGrp="1"/>
          </p:cNvSpPr>
          <p:nvPr>
            <p:ph type="sldNum" sz="quarter" idx="11"/>
          </p:nvPr>
        </p:nvSpPr>
        <p:spPr/>
        <p:txBody>
          <a:bodyPr/>
          <a:lstStyle>
            <a:lvl1pPr>
              <a:defRPr/>
            </a:lvl1pPr>
          </a:lstStyle>
          <a:p>
            <a:pPr>
              <a:defRPr/>
            </a:pPr>
            <a:fld id="{24FBA1CB-0836-4AA8-8DE8-5F258AE5B078}"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20511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ids Banner">
    <p:spTree>
      <p:nvGrpSpPr>
        <p:cNvPr id="1" name=""/>
        <p:cNvGrpSpPr/>
        <p:nvPr/>
      </p:nvGrpSpPr>
      <p:grpSpPr>
        <a:xfrm>
          <a:off x="0" y="0"/>
          <a:ext cx="0" cy="0"/>
          <a:chOff x="0" y="0"/>
          <a:chExt cx="0" cy="0"/>
        </a:xfrm>
      </p:grpSpPr>
      <p:pic>
        <p:nvPicPr>
          <p:cNvPr id="4" name="Picture 2" descr="C:\Users\dhurst\Desktop\AdvancEDbckgrnd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72360" y="1773498"/>
            <a:ext cx="8229600" cy="1143000"/>
          </a:xfrm>
        </p:spPr>
        <p:txBody>
          <a:bodyPr>
            <a:normAutofit/>
          </a:bodyPr>
          <a:lstStyle>
            <a:lvl1pPr algn="l">
              <a:defRPr sz="4000" b="1">
                <a:solidFill>
                  <a:srgbClr val="185592"/>
                </a:solidFill>
              </a:defRPr>
            </a:lvl1pPr>
          </a:lstStyle>
          <a:p>
            <a:r>
              <a:rPr lang="en-US" dirty="0"/>
              <a:t>Click to edit Master title style</a:t>
            </a:r>
          </a:p>
        </p:txBody>
      </p:sp>
      <p:sp>
        <p:nvSpPr>
          <p:cNvPr id="7" name="Text Placeholder 6"/>
          <p:cNvSpPr>
            <a:spLocks noGrp="1"/>
          </p:cNvSpPr>
          <p:nvPr>
            <p:ph type="body" sz="quarter" idx="13"/>
          </p:nvPr>
        </p:nvSpPr>
        <p:spPr>
          <a:xfrm>
            <a:off x="373063" y="3006725"/>
            <a:ext cx="8229600" cy="318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4"/>
          </p:nvPr>
        </p:nvSpPr>
        <p:spPr>
          <a:xfrm>
            <a:off x="406400" y="6351588"/>
            <a:ext cx="1362075" cy="365125"/>
          </a:xfrm>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4"/>
          <p:cNvSpPr>
            <a:spLocks noGrp="1"/>
          </p:cNvSpPr>
          <p:nvPr>
            <p:ph type="sldNum" sz="quarter" idx="15"/>
          </p:nvPr>
        </p:nvSpPr>
        <p:spPr>
          <a:xfrm>
            <a:off x="6804025" y="6365875"/>
            <a:ext cx="638175" cy="365125"/>
          </a:xfrm>
        </p:spPr>
        <p:txBody>
          <a:bodyPr/>
          <a:lstStyle>
            <a:lvl1pPr>
              <a:defRPr/>
            </a:lvl1pPr>
          </a:lstStyle>
          <a:p>
            <a:pPr>
              <a:defRPr/>
            </a:pPr>
            <a:fld id="{1465E599-9C71-45A7-9D43-C6FF736826DF}"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735861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4326902" y="914400"/>
            <a:ext cx="4359897" cy="784699"/>
          </a:xfrm>
        </p:spPr>
        <p:txBody>
          <a:bodyPr>
            <a:noAutofit/>
          </a:bodyPr>
          <a:lstStyle>
            <a:lvl1pPr>
              <a:defRPr sz="3600" b="1">
                <a:solidFill>
                  <a:srgbClr val="185592"/>
                </a:solidFill>
              </a:defRPr>
            </a:lvl1pPr>
          </a:lstStyle>
          <a:p>
            <a:r>
              <a:rPr lang="en-US" dirty="0"/>
              <a:t>Click to edit Master title style</a:t>
            </a:r>
          </a:p>
        </p:txBody>
      </p:sp>
      <p:sp>
        <p:nvSpPr>
          <p:cNvPr id="9" name="Content Placeholder 8"/>
          <p:cNvSpPr>
            <a:spLocks noGrp="1"/>
          </p:cNvSpPr>
          <p:nvPr>
            <p:ph sz="quarter" idx="13"/>
          </p:nvPr>
        </p:nvSpPr>
        <p:spPr>
          <a:xfrm>
            <a:off x="4327525" y="1828800"/>
            <a:ext cx="4359275" cy="3686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
          <p:cNvSpPr>
            <a:spLocks noGrp="1"/>
          </p:cNvSpPr>
          <p:nvPr>
            <p:ph type="ftr" sz="quarter" idx="14"/>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2"/>
          <p:cNvSpPr>
            <a:spLocks noGrp="1"/>
          </p:cNvSpPr>
          <p:nvPr>
            <p:ph type="sldNum" sz="quarter" idx="15"/>
          </p:nvPr>
        </p:nvSpPr>
        <p:spPr/>
        <p:txBody>
          <a:bodyPr/>
          <a:lstStyle>
            <a:lvl1pPr>
              <a:defRPr/>
            </a:lvl1pPr>
          </a:lstStyle>
          <a:p>
            <a:pPr>
              <a:defRPr/>
            </a:pPr>
            <a:fld id="{688F2C10-8BF2-4D95-8881-6DB210C56966}"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326566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31800" y="3886200"/>
            <a:ext cx="8255000" cy="838200"/>
          </a:xfrm>
        </p:spPr>
        <p:txBody>
          <a:bodyPr/>
          <a:lstStyle>
            <a:lvl1pPr algn="ctr">
              <a:defRPr sz="3600"/>
            </a:lvl1pPr>
          </a:lstStyle>
          <a:p>
            <a:r>
              <a:rPr lang="en-US" dirty="0"/>
              <a:t>Click to edit Master title style</a:t>
            </a:r>
          </a:p>
        </p:txBody>
      </p:sp>
      <p:sp>
        <p:nvSpPr>
          <p:cNvPr id="8" name="Text Placeholder 7"/>
          <p:cNvSpPr>
            <a:spLocks noGrp="1"/>
          </p:cNvSpPr>
          <p:nvPr>
            <p:ph type="body" sz="quarter" idx="13"/>
          </p:nvPr>
        </p:nvSpPr>
        <p:spPr>
          <a:xfrm>
            <a:off x="457200" y="4724400"/>
            <a:ext cx="8229600" cy="16508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4"/>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6"/>
          <p:cNvSpPr>
            <a:spLocks noGrp="1"/>
          </p:cNvSpPr>
          <p:nvPr>
            <p:ph type="sldNum" sz="quarter" idx="15"/>
          </p:nvPr>
        </p:nvSpPr>
        <p:spPr/>
        <p:txBody>
          <a:bodyPr/>
          <a:lstStyle>
            <a:lvl1pPr>
              <a:defRPr/>
            </a:lvl1pPr>
          </a:lstStyle>
          <a:p>
            <a:pPr>
              <a:defRPr/>
            </a:pPr>
            <a:fld id="{E003D95E-D904-4195-82F9-379A9FA2A9C9}"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865308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667000" y="3375025"/>
            <a:ext cx="5757862" cy="815975"/>
          </a:xfrm>
        </p:spPr>
        <p:txBody>
          <a:bodyPr/>
          <a:lstStyle>
            <a:lvl1pPr algn="ctr">
              <a:defRPr sz="3600"/>
            </a:lvl1pPr>
          </a:lstStyle>
          <a:p>
            <a:r>
              <a:rPr lang="en-US"/>
              <a:t>Click to edit Master title style</a:t>
            </a:r>
          </a:p>
        </p:txBody>
      </p:sp>
      <p:sp>
        <p:nvSpPr>
          <p:cNvPr id="8" name="Text Placeholder 7"/>
          <p:cNvSpPr>
            <a:spLocks noGrp="1"/>
          </p:cNvSpPr>
          <p:nvPr>
            <p:ph type="body" sz="quarter" idx="13"/>
          </p:nvPr>
        </p:nvSpPr>
        <p:spPr>
          <a:xfrm>
            <a:off x="2667000" y="4191000"/>
            <a:ext cx="5757862" cy="144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p:cNvSpPr>
            <a:spLocks noGrp="1"/>
          </p:cNvSpPr>
          <p:nvPr>
            <p:ph type="ftr" sz="quarter" idx="14"/>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4"/>
          <p:cNvSpPr>
            <a:spLocks noGrp="1"/>
          </p:cNvSpPr>
          <p:nvPr>
            <p:ph type="sldNum" sz="quarter" idx="15"/>
          </p:nvPr>
        </p:nvSpPr>
        <p:spPr/>
        <p:txBody>
          <a:bodyPr/>
          <a:lstStyle>
            <a:lvl1pPr>
              <a:defRPr/>
            </a:lvl1pPr>
          </a:lstStyle>
          <a:p>
            <a:pPr>
              <a:defRPr/>
            </a:pPr>
            <a:fld id="{FC24D64F-ADC7-418F-A02A-C047C087DBF0}"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03067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8A010-273E-4FD6-8566-4EA7B4015569}" type="datetimeFigureOut">
              <a:rPr lang="en-US" smtClean="0"/>
              <a:pPr/>
              <a:t>8/3/22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descr="C:\Users\dhurst\Desktop\AdvancEDbckgrnd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
          <p:cNvSpPr>
            <a:spLocks noGrp="1"/>
          </p:cNvSpPr>
          <p:nvPr>
            <p:ph type="body" sz="quarter" idx="13"/>
          </p:nvPr>
        </p:nvSpPr>
        <p:spPr>
          <a:xfrm>
            <a:off x="457200" y="5283200"/>
            <a:ext cx="8229599" cy="9761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4"/>
          </p:nvPr>
        </p:nvSpPr>
        <p:spPr/>
        <p:txBody>
          <a:bodyPr/>
          <a:lstStyle>
            <a:lvl1pPr defTabSz="457200" eaLnBrk="1" hangingPunct="1">
              <a:defRPr>
                <a:latin typeface="Arial" charset="0"/>
                <a:ea typeface="+mn-ea"/>
                <a:cs typeface="Arial" charset="0"/>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5" name="Slide Number Placeholder 4"/>
          <p:cNvSpPr>
            <a:spLocks noGrp="1"/>
          </p:cNvSpPr>
          <p:nvPr>
            <p:ph type="sldNum" sz="quarter" idx="15"/>
          </p:nvPr>
        </p:nvSpPr>
        <p:spPr/>
        <p:txBody>
          <a:bodyPr/>
          <a:lstStyle>
            <a:lvl1pPr defTabSz="457200" eaLnBrk="1" hangingPunct="1">
              <a:defRPr>
                <a:latin typeface="Arial" charset="0"/>
                <a:ea typeface="+mn-ea"/>
                <a:cs typeface="Arial" charset="0"/>
              </a:defRPr>
            </a:lvl1pPr>
          </a:lstStyle>
          <a:p>
            <a:pPr>
              <a:defRPr/>
            </a:pPr>
            <a:fld id="{A90F8F47-117B-4053-9E74-D051323EAFF7}"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858468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66726" y="3733800"/>
            <a:ext cx="8220074" cy="990600"/>
          </a:xfrm>
        </p:spPr>
        <p:txBody>
          <a:bodyPr/>
          <a:lstStyle>
            <a:lvl1pPr algn="ctr">
              <a:defRPr sz="3600"/>
            </a:lvl1pPr>
          </a:lstStyle>
          <a:p>
            <a:r>
              <a:rPr lang="en-US"/>
              <a:t>Click to edit Master title style</a:t>
            </a:r>
          </a:p>
        </p:txBody>
      </p:sp>
      <p:sp>
        <p:nvSpPr>
          <p:cNvPr id="8" name="Text Placeholder 7"/>
          <p:cNvSpPr>
            <a:spLocks noGrp="1"/>
          </p:cNvSpPr>
          <p:nvPr>
            <p:ph type="body" sz="quarter" idx="13"/>
          </p:nvPr>
        </p:nvSpPr>
        <p:spPr>
          <a:xfrm>
            <a:off x="457200" y="4724400"/>
            <a:ext cx="8229600" cy="152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4"/>
          </p:nvPr>
        </p:nvSpPr>
        <p:spPr/>
        <p:txBody>
          <a:bodyPr/>
          <a:lstStyle>
            <a:lvl1pPr>
              <a:defRPr/>
            </a:lvl1pPr>
          </a:lstStyle>
          <a:p>
            <a:pPr>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6"/>
          <p:cNvSpPr>
            <a:spLocks noGrp="1"/>
          </p:cNvSpPr>
          <p:nvPr>
            <p:ph type="sldNum" sz="quarter" idx="15"/>
          </p:nvPr>
        </p:nvSpPr>
        <p:spPr/>
        <p:txBody>
          <a:bodyPr/>
          <a:lstStyle>
            <a:lvl1pPr>
              <a:defRPr/>
            </a:lvl1pPr>
          </a:lstStyle>
          <a:p>
            <a:pPr>
              <a:defRPr/>
            </a:pPr>
            <a:fld id="{87BDC3A0-E258-4470-BB31-E0A37F493944}"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66308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8A010-273E-4FD6-8566-4EA7B4015569}" type="datetimeFigureOut">
              <a:rPr lang="en-US" smtClean="0"/>
              <a:pPr/>
              <a:t>8/3/22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A8A010-273E-4FD6-8566-4EA7B4015569}" type="datetimeFigureOut">
              <a:rPr lang="en-US" smtClean="0"/>
              <a:pPr/>
              <a:t>8/3/22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A8A010-273E-4FD6-8566-4EA7B4015569}" type="datetimeFigureOut">
              <a:rPr lang="en-US" smtClean="0"/>
              <a:pPr/>
              <a:t>8/3/22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A8A010-273E-4FD6-8566-4EA7B4015569}" type="datetimeFigureOut">
              <a:rPr lang="en-US" smtClean="0"/>
              <a:pPr/>
              <a:t>8/3/22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8A010-273E-4FD6-8566-4EA7B4015569}" type="datetimeFigureOut">
              <a:rPr lang="en-US" smtClean="0"/>
              <a:pPr/>
              <a:t>8/3/22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A8A010-273E-4FD6-8566-4EA7B4015569}" type="datetimeFigureOut">
              <a:rPr lang="en-US" smtClean="0"/>
              <a:pPr/>
              <a:t>8/3/22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A8A010-273E-4FD6-8566-4EA7B4015569}" type="datetimeFigureOut">
              <a:rPr lang="en-US" smtClean="0"/>
              <a:pPr/>
              <a:t>8/3/22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64523-34EF-445F-9FA4-194349D0FA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8A010-273E-4FD6-8566-4EA7B4015569}" type="datetimeFigureOut">
              <a:rPr lang="en-US" smtClean="0"/>
              <a:pPr/>
              <a:t>8/3/22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64523-34EF-445F-9FA4-194349D0F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229600" cy="426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362700"/>
            <a:ext cx="1371600" cy="365125"/>
          </a:xfrm>
          <a:prstGeom prst="rect">
            <a:avLst/>
          </a:prstGeom>
        </p:spPr>
        <p:txBody>
          <a:bodyPr vert="horz" lIns="91440" tIns="45720" rIns="91440" bIns="45720" rtlCol="0" anchor="ctr"/>
          <a:lstStyle>
            <a:lvl1pPr algn="l">
              <a:defRPr sz="1000">
                <a:solidFill>
                  <a:schemeClr val="bg1">
                    <a:lumMod val="50000"/>
                  </a:schemeClr>
                </a:solidFill>
                <a:latin typeface="Arial" pitchFamily="34" charset="0"/>
                <a:cs typeface="+mn-cs"/>
              </a:defRPr>
            </a:lvl1pPr>
          </a:lstStyle>
          <a:p>
            <a:pPr defTabSz="457200">
              <a:defRPr/>
            </a:pPr>
            <a:r>
              <a:rPr lang="en-US">
                <a:solidFill>
                  <a:prstClr val="white">
                    <a:lumMod val="50000"/>
                  </a:prstClr>
                </a:solidFill>
              </a:rPr>
              <a:t>© 2012 AdvancED</a:t>
            </a:r>
            <a:endParaRPr lang="en-US" dirty="0">
              <a:solidFill>
                <a:prstClr val="white">
                  <a:lumMod val="50000"/>
                </a:prstClr>
              </a:solidFill>
            </a:endParaRPr>
          </a:p>
        </p:txBody>
      </p:sp>
      <p:sp>
        <p:nvSpPr>
          <p:cNvPr id="6" name="Slide Number Placeholder 5"/>
          <p:cNvSpPr>
            <a:spLocks noGrp="1"/>
          </p:cNvSpPr>
          <p:nvPr>
            <p:ph type="sldNum" sz="quarter" idx="4"/>
          </p:nvPr>
        </p:nvSpPr>
        <p:spPr>
          <a:xfrm>
            <a:off x="8053388" y="6356350"/>
            <a:ext cx="638175" cy="365125"/>
          </a:xfrm>
          <a:prstGeom prst="rect">
            <a:avLst/>
          </a:prstGeom>
        </p:spPr>
        <p:txBody>
          <a:bodyPr vert="horz" lIns="91440" tIns="45720" rIns="91440" bIns="45720" rtlCol="0" anchor="ctr"/>
          <a:lstStyle>
            <a:lvl1pPr algn="r">
              <a:defRPr sz="1000" b="1">
                <a:solidFill>
                  <a:schemeClr val="bg1">
                    <a:lumMod val="50000"/>
                  </a:schemeClr>
                </a:solidFill>
                <a:latin typeface="Arial" pitchFamily="34" charset="0"/>
                <a:cs typeface="+mn-cs"/>
              </a:defRPr>
            </a:lvl1pPr>
          </a:lstStyle>
          <a:p>
            <a:pPr defTabSz="457200">
              <a:defRPr/>
            </a:pPr>
            <a:fld id="{336CF95F-466F-42E9-95B4-37B0FAB6896D}" type="slidenum">
              <a:rPr lang="en-US">
                <a:solidFill>
                  <a:prstClr val="white">
                    <a:lumMod val="50000"/>
                  </a:prstClr>
                </a:solidFill>
              </a:rPr>
              <a:pPr defTabSz="457200">
                <a:defRPr/>
              </a:pPr>
              <a:t>‹#›</a:t>
            </a:fld>
            <a:endParaRPr lang="en-US" dirty="0">
              <a:solidFill>
                <a:prstClr val="white">
                  <a:lumMod val="50000"/>
                </a:prstClr>
              </a:solidFill>
            </a:endParaRPr>
          </a:p>
        </p:txBody>
      </p:sp>
      <p:sp>
        <p:nvSpPr>
          <p:cNvPr id="1029" name="Title Placeholder 1"/>
          <p:cNvSpPr>
            <a:spLocks noGrp="1"/>
          </p:cNvSpPr>
          <p:nvPr>
            <p:ph type="title"/>
          </p:nvPr>
        </p:nvSpPr>
        <p:spPr bwMode="auto">
          <a:xfrm>
            <a:off x="1100138" y="403225"/>
            <a:ext cx="7586662"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3393634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hdr="0" dt="0"/>
  <p:txStyles>
    <p:titleStyle>
      <a:lvl1pPr algn="l" defTabSz="457200" rtl="0" eaLnBrk="0" fontAlgn="base" hangingPunct="0">
        <a:spcBef>
          <a:spcPct val="0"/>
        </a:spcBef>
        <a:spcAft>
          <a:spcPct val="0"/>
        </a:spcAft>
        <a:defRPr sz="4000" b="1" kern="1200">
          <a:solidFill>
            <a:srgbClr val="1F497D"/>
          </a:solidFill>
          <a:latin typeface="+mj-lt"/>
          <a:ea typeface="+mj-ea"/>
          <a:cs typeface="+mj-cs"/>
        </a:defRPr>
      </a:lvl1pPr>
      <a:lvl2pPr algn="l" defTabSz="457200" rtl="0" eaLnBrk="0" fontAlgn="base" hangingPunct="0">
        <a:spcBef>
          <a:spcPct val="0"/>
        </a:spcBef>
        <a:spcAft>
          <a:spcPct val="0"/>
        </a:spcAft>
        <a:defRPr sz="4000" b="1">
          <a:solidFill>
            <a:srgbClr val="1F497D"/>
          </a:solidFill>
          <a:latin typeface="Calibri" pitchFamily="34" charset="0"/>
        </a:defRPr>
      </a:lvl2pPr>
      <a:lvl3pPr algn="l" defTabSz="457200" rtl="0" eaLnBrk="0" fontAlgn="base" hangingPunct="0">
        <a:spcBef>
          <a:spcPct val="0"/>
        </a:spcBef>
        <a:spcAft>
          <a:spcPct val="0"/>
        </a:spcAft>
        <a:defRPr sz="4000" b="1">
          <a:solidFill>
            <a:srgbClr val="1F497D"/>
          </a:solidFill>
          <a:latin typeface="Calibri" pitchFamily="34" charset="0"/>
        </a:defRPr>
      </a:lvl3pPr>
      <a:lvl4pPr algn="l" defTabSz="457200" rtl="0" eaLnBrk="0" fontAlgn="base" hangingPunct="0">
        <a:spcBef>
          <a:spcPct val="0"/>
        </a:spcBef>
        <a:spcAft>
          <a:spcPct val="0"/>
        </a:spcAft>
        <a:defRPr sz="4000" b="1">
          <a:solidFill>
            <a:srgbClr val="1F497D"/>
          </a:solidFill>
          <a:latin typeface="Calibri" pitchFamily="34" charset="0"/>
        </a:defRPr>
      </a:lvl4pPr>
      <a:lvl5pPr algn="l" defTabSz="457200" rtl="0" eaLnBrk="0" fontAlgn="base" hangingPunct="0">
        <a:spcBef>
          <a:spcPct val="0"/>
        </a:spcBef>
        <a:spcAft>
          <a:spcPct val="0"/>
        </a:spcAft>
        <a:defRPr sz="4000" b="1">
          <a:solidFill>
            <a:srgbClr val="1F497D"/>
          </a:solidFill>
          <a:latin typeface="Calibri" pitchFamily="34" charset="0"/>
        </a:defRPr>
      </a:lvl5pPr>
      <a:lvl6pPr marL="457200" algn="l" defTabSz="457200" rtl="0" fontAlgn="base">
        <a:spcBef>
          <a:spcPct val="0"/>
        </a:spcBef>
        <a:spcAft>
          <a:spcPct val="0"/>
        </a:spcAft>
        <a:defRPr sz="3000">
          <a:solidFill>
            <a:srgbClr val="1F497D"/>
          </a:solidFill>
          <a:latin typeface="Calibri" pitchFamily="34" charset="0"/>
        </a:defRPr>
      </a:lvl6pPr>
      <a:lvl7pPr marL="914400" algn="l" defTabSz="457200" rtl="0" fontAlgn="base">
        <a:spcBef>
          <a:spcPct val="0"/>
        </a:spcBef>
        <a:spcAft>
          <a:spcPct val="0"/>
        </a:spcAft>
        <a:defRPr sz="3000">
          <a:solidFill>
            <a:srgbClr val="1F497D"/>
          </a:solidFill>
          <a:latin typeface="Calibri" pitchFamily="34" charset="0"/>
        </a:defRPr>
      </a:lvl7pPr>
      <a:lvl8pPr marL="1371600" algn="l" defTabSz="457200" rtl="0" fontAlgn="base">
        <a:spcBef>
          <a:spcPct val="0"/>
        </a:spcBef>
        <a:spcAft>
          <a:spcPct val="0"/>
        </a:spcAft>
        <a:defRPr sz="3000">
          <a:solidFill>
            <a:srgbClr val="1F497D"/>
          </a:solidFill>
          <a:latin typeface="Calibri" pitchFamily="34" charset="0"/>
        </a:defRPr>
      </a:lvl8pPr>
      <a:lvl9pPr marL="1828800" algn="l" defTabSz="457200" rtl="0" fontAlgn="base">
        <a:spcBef>
          <a:spcPct val="0"/>
        </a:spcBef>
        <a:spcAft>
          <a:spcPct val="0"/>
        </a:spcAft>
        <a:defRPr sz="3000">
          <a:solidFill>
            <a:srgbClr val="1F497D"/>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87" y="4740829"/>
            <a:ext cx="9160500" cy="2193371"/>
            <a:chOff x="1587" y="4740829"/>
            <a:chExt cx="9160500" cy="2193371"/>
          </a:xfrm>
        </p:grpSpPr>
        <p:pic>
          <p:nvPicPr>
            <p:cNvPr id="5" name="Picture 6"/>
            <p:cNvPicPr>
              <a:picLocks noChangeAspect="1" noChangeArrowheads="1"/>
            </p:cNvPicPr>
            <p:nvPr/>
          </p:nvPicPr>
          <p:blipFill>
            <a:blip r:embed="rId3" cstate="print"/>
            <a:srcRect l="21896" t="71259" r="21896" b="6282"/>
            <a:stretch>
              <a:fillRect/>
            </a:stretch>
          </p:blipFill>
          <p:spPr bwMode="auto">
            <a:xfrm>
              <a:off x="1587" y="4740873"/>
              <a:ext cx="6856413" cy="2193327"/>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l="25496" t="71259" r="48743" b="6282"/>
            <a:stretch>
              <a:fillRect/>
            </a:stretch>
          </p:blipFill>
          <p:spPr bwMode="auto">
            <a:xfrm>
              <a:off x="6019800" y="4740829"/>
              <a:ext cx="3142287" cy="2193371"/>
            </a:xfrm>
            <a:prstGeom prst="rect">
              <a:avLst/>
            </a:prstGeom>
            <a:noFill/>
            <a:ln w="9525">
              <a:noFill/>
              <a:miter lim="800000"/>
              <a:headEnd/>
              <a:tailEnd/>
            </a:ln>
          </p:spPr>
        </p:pic>
      </p:grpSp>
      <p:sp>
        <p:nvSpPr>
          <p:cNvPr id="9" name="TextBox 8"/>
          <p:cNvSpPr txBox="1"/>
          <p:nvPr/>
        </p:nvSpPr>
        <p:spPr>
          <a:xfrm>
            <a:off x="1600200" y="334863"/>
            <a:ext cx="7086600" cy="1261884"/>
          </a:xfrm>
          <a:prstGeom prst="rect">
            <a:avLst/>
          </a:prstGeom>
          <a:noFill/>
          <a:effectLst>
            <a:outerShdw blurRad="50800" dist="38100" dir="5400000" algn="t" rotWithShape="0">
              <a:prstClr val="black">
                <a:alpha val="40000"/>
              </a:prstClr>
            </a:outerShdw>
          </a:effectLst>
        </p:spPr>
        <p:txBody>
          <a:bodyPr wrap="square" rtlCol="0">
            <a:spAutoFit/>
          </a:bodyPr>
          <a:lstStyle/>
          <a:p>
            <a:pPr algn="ctr"/>
            <a:endParaRPr lang="en-US" sz="3200" b="1" dirty="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latin typeface="Goudy Old Style" pitchFamily="18" charset="0"/>
            </a:endParaRPr>
          </a:p>
          <a:p>
            <a:endParaRPr lang="en-US" sz="4400" b="1" dirty="0">
              <a:ln w="12700">
                <a:solidFill>
                  <a:schemeClr val="bg2">
                    <a:lumMod val="10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Goudy Old Style" pitchFamily="18" charset="0"/>
            </a:endParaRPr>
          </a:p>
        </p:txBody>
      </p:sp>
      <p:sp>
        <p:nvSpPr>
          <p:cNvPr id="10" name="TextBox 9"/>
          <p:cNvSpPr txBox="1"/>
          <p:nvPr/>
        </p:nvSpPr>
        <p:spPr>
          <a:xfrm>
            <a:off x="2209800" y="84892"/>
            <a:ext cx="6934200" cy="677108"/>
          </a:xfrm>
          <a:prstGeom prst="rect">
            <a:avLst/>
          </a:prstGeom>
          <a:noFill/>
        </p:spPr>
        <p:txBody>
          <a:bodyPr wrap="square" rtlCol="0">
            <a:spAutoFit/>
          </a:bodyPr>
          <a:lstStyle/>
          <a:p>
            <a:r>
              <a:rPr lang="en-US" sz="2000" dirty="0">
                <a:solidFill>
                  <a:srgbClr val="C00000"/>
                </a:solidFill>
                <a:latin typeface="Arial Rounded MT Bold" pitchFamily="34" charset="0"/>
              </a:rPr>
              <a:t>International Christian Accreditation Association</a:t>
            </a:r>
          </a:p>
          <a:p>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152400" y="120110"/>
            <a:ext cx="1079962" cy="2013490"/>
          </a:xfrm>
          <a:prstGeom prst="rect">
            <a:avLst/>
          </a:prstGeom>
          <a:noFill/>
          <a:ln w="9525">
            <a:noFill/>
            <a:miter lim="800000"/>
            <a:headEnd/>
            <a:tailEnd/>
          </a:ln>
        </p:spPr>
      </p:pic>
      <p:sp>
        <p:nvSpPr>
          <p:cNvPr id="8" name="Title 1"/>
          <p:cNvSpPr txBox="1">
            <a:spLocks/>
          </p:cNvSpPr>
          <p:nvPr/>
        </p:nvSpPr>
        <p:spPr>
          <a:xfrm>
            <a:off x="1676400" y="1524000"/>
            <a:ext cx="7467600" cy="1042501"/>
          </a:xfrm>
          <a:prstGeom prst="rect">
            <a:avLst/>
          </a:prstGeom>
          <a:noFill/>
          <a:ln>
            <a:noFill/>
          </a:ln>
        </p:spPr>
        <p:txBody>
          <a:bodyPr vert="horz" wrap="square" lIns="91440" tIns="45720" rIns="91440" bIns="45720" numCol="1" anchor="ctr"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External Review Exit Report</a:t>
            </a:r>
            <a:endParaRPr lang="en-US" sz="4800" dirty="0"/>
          </a:p>
        </p:txBody>
      </p:sp>
      <p:sp>
        <p:nvSpPr>
          <p:cNvPr id="11" name="TextBox 10"/>
          <p:cNvSpPr txBox="1"/>
          <p:nvPr/>
        </p:nvSpPr>
        <p:spPr>
          <a:xfrm>
            <a:off x="2286000" y="2895600"/>
            <a:ext cx="5737114" cy="1200329"/>
          </a:xfrm>
          <a:prstGeom prst="rect">
            <a:avLst/>
          </a:prstGeom>
          <a:noFill/>
        </p:spPr>
        <p:txBody>
          <a:bodyPr wrap="square" rtlCol="0">
            <a:spAutoFit/>
          </a:bodyPr>
          <a:lstStyle/>
          <a:p>
            <a:r>
              <a:rPr lang="en-US" sz="2400" b="1" dirty="0">
                <a:solidFill>
                  <a:srgbClr val="FF0000"/>
                </a:solidFill>
              </a:rPr>
              <a:t>&lt;Enter Institution Name&gt;</a:t>
            </a:r>
          </a:p>
          <a:p>
            <a:r>
              <a:rPr lang="en-US" sz="2400" b="1" dirty="0">
                <a:solidFill>
                  <a:srgbClr val="FF0000"/>
                </a:solidFill>
              </a:rPr>
              <a:t>&lt;Enter Date of External Review&gt; &lt;Change all red font to </a:t>
            </a:r>
            <a:r>
              <a:rPr lang="en-US" sz="2400" b="1" dirty="0"/>
              <a:t>black </a:t>
            </a:r>
            <a:r>
              <a:rPr lang="en-US" sz="2400" b="1" dirty="0">
                <a:solidFill>
                  <a:srgbClr val="FF0000"/>
                </a:solidFill>
              </a:rPr>
              <a:t>throughout&gt;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Resource Capacity Domain</a:t>
            </a:r>
          </a:p>
        </p:txBody>
      </p:sp>
      <p:sp>
        <p:nvSpPr>
          <p:cNvPr id="10" name="Rectangle 3"/>
          <p:cNvSpPr txBox="1">
            <a:spLocks/>
          </p:cNvSpPr>
          <p:nvPr/>
        </p:nvSpPr>
        <p:spPr>
          <a:xfrm>
            <a:off x="488576" y="1949824"/>
            <a:ext cx="8305800" cy="35977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t>The External Review Team examined:</a:t>
            </a:r>
          </a:p>
          <a:p>
            <a:r>
              <a:rPr lang="en-US" sz="2800" dirty="0"/>
              <a:t>Allocation and use of resource</a:t>
            </a:r>
          </a:p>
          <a:p>
            <a:r>
              <a:rPr lang="en-US" sz="2800" dirty="0"/>
              <a:t>Equity of resource distribution to need</a:t>
            </a:r>
          </a:p>
          <a:p>
            <a:r>
              <a:rPr lang="en-US" sz="2800" dirty="0"/>
              <a:t>Level and sustainability of resources</a:t>
            </a:r>
          </a:p>
          <a:p>
            <a:r>
              <a:rPr lang="en-US" sz="2800" dirty="0"/>
              <a:t>Long range capital and resource planning effectiveness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7070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Take </a:t>
            </a:r>
            <a:r>
              <a:rPr lang="en-US" dirty="0" err="1"/>
              <a:t>Aways</a:t>
            </a:r>
            <a:endParaRPr lang="en-US" dirty="0"/>
          </a:p>
        </p:txBody>
      </p:sp>
      <p:sp>
        <p:nvSpPr>
          <p:cNvPr id="10" name="Rectangle 3"/>
          <p:cNvSpPr txBox="1">
            <a:spLocks/>
          </p:cNvSpPr>
          <p:nvPr/>
        </p:nvSpPr>
        <p:spPr>
          <a:xfrm>
            <a:off x="488576" y="1949824"/>
            <a:ext cx="8305800" cy="35977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FF0000"/>
                </a:solidFill>
              </a:rPr>
              <a:t>This should consist of no more that 2 slides and is optional.</a:t>
            </a:r>
          </a:p>
          <a:p>
            <a:r>
              <a:rPr lang="en-US" sz="2800" dirty="0">
                <a:solidFill>
                  <a:srgbClr val="FF0000"/>
                </a:solidFill>
              </a:rPr>
              <a:t>Add bullet list of overall positive impressions of the school (Not Powerful Practices, they come later.).  Consider using anonymous quotes from stakeholder feedback results or interviews.</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67437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Stakeholder Groups Interviewed</a:t>
            </a:r>
          </a:p>
        </p:txBody>
      </p:sp>
      <p:graphicFrame>
        <p:nvGraphicFramePr>
          <p:cNvPr id="9" name="Content Placeholder 1">
            <a:extLst>
              <a:ext uri="{FF2B5EF4-FFF2-40B4-BE49-F238E27FC236}">
                <a16:creationId xmlns:a16="http://schemas.microsoft.com/office/drawing/2014/main" id="{F25AAD30-938B-D041-89BF-81060BDBBFD5}"/>
              </a:ext>
            </a:extLst>
          </p:cNvPr>
          <p:cNvGraphicFramePr>
            <a:graphicFrameLocks/>
          </p:cNvGraphicFramePr>
          <p:nvPr>
            <p:extLst>
              <p:ext uri="{D42A27DB-BD31-4B8C-83A1-F6EECF244321}">
                <p14:modId xmlns:p14="http://schemas.microsoft.com/office/powerpoint/2010/main" val="633303414"/>
              </p:ext>
            </p:extLst>
          </p:nvPr>
        </p:nvGraphicFramePr>
        <p:xfrm>
          <a:off x="457436" y="1676400"/>
          <a:ext cx="8229127" cy="4473228"/>
        </p:xfrm>
        <a:graphic>
          <a:graphicData uri="http://schemas.openxmlformats.org/drawingml/2006/table">
            <a:tbl>
              <a:tblPr firstRow="1" bandRow="1">
                <a:tableStyleId>{BC89EF96-8CEA-46FF-86C4-4CE0E7609802}</a:tableStyleId>
              </a:tblPr>
              <a:tblGrid>
                <a:gridCol w="6230101">
                  <a:extLst>
                    <a:ext uri="{9D8B030D-6E8A-4147-A177-3AD203B41FA5}">
                      <a16:colId xmlns:a16="http://schemas.microsoft.com/office/drawing/2014/main" val="20000"/>
                    </a:ext>
                  </a:extLst>
                </a:gridCol>
                <a:gridCol w="1999026">
                  <a:extLst>
                    <a:ext uri="{9D8B030D-6E8A-4147-A177-3AD203B41FA5}">
                      <a16:colId xmlns:a16="http://schemas.microsoft.com/office/drawing/2014/main" val="20001"/>
                    </a:ext>
                  </a:extLst>
                </a:gridCol>
              </a:tblGrid>
              <a:tr h="513563">
                <a:tc>
                  <a:txBody>
                    <a:bodyPr/>
                    <a:lstStyle/>
                    <a:p>
                      <a:pPr algn="ctr"/>
                      <a:r>
                        <a:rPr lang="en-US" dirty="0"/>
                        <a:t>Stakeholder Interviewed</a:t>
                      </a:r>
                    </a:p>
                  </a:txBody>
                  <a:tcPr marL="95454" marR="95454" anchor="ctr"/>
                </a:tc>
                <a:tc>
                  <a:txBody>
                    <a:bodyPr/>
                    <a:lstStyle/>
                    <a:p>
                      <a:pPr algn="ctr"/>
                      <a:r>
                        <a:rPr lang="en-US" dirty="0"/>
                        <a:t>Number</a:t>
                      </a:r>
                    </a:p>
                  </a:txBody>
                  <a:tcPr marL="95454" marR="95454" anchor="ctr"/>
                </a:tc>
                <a:extLst>
                  <a:ext uri="{0D108BD9-81ED-4DB2-BD59-A6C34878D82A}">
                    <a16:rowId xmlns:a16="http://schemas.microsoft.com/office/drawing/2014/main" val="10000"/>
                  </a:ext>
                </a:extLst>
              </a:tr>
              <a:tr h="469705">
                <a:tc>
                  <a:txBody>
                    <a:bodyPr/>
                    <a:lstStyle/>
                    <a:p>
                      <a:r>
                        <a:rPr lang="en-US" dirty="0">
                          <a:solidFill>
                            <a:srgbClr val="FF0000"/>
                          </a:solidFill>
                        </a:rPr>
                        <a:t>Superintendent/Head of School</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1"/>
                  </a:ext>
                </a:extLst>
              </a:tr>
              <a:tr h="436177">
                <a:tc>
                  <a:txBody>
                    <a:bodyPr/>
                    <a:lstStyle/>
                    <a:p>
                      <a:r>
                        <a:rPr lang="en-US" dirty="0">
                          <a:solidFill>
                            <a:srgbClr val="FF0000"/>
                          </a:solidFill>
                        </a:rPr>
                        <a:t>Board Members</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2"/>
                  </a:ext>
                </a:extLst>
              </a:tr>
              <a:tr h="4020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Principals / Administrators</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3"/>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Pastor(s)</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994504189"/>
                  </a:ext>
                </a:extLst>
              </a:tr>
              <a:tr h="457200">
                <a:tc>
                  <a:txBody>
                    <a:bodyPr/>
                    <a:lstStyle/>
                    <a:p>
                      <a:r>
                        <a:rPr lang="en-US" dirty="0">
                          <a:solidFill>
                            <a:srgbClr val="FF0000"/>
                          </a:solidFill>
                        </a:rPr>
                        <a:t>Parents</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4"/>
                  </a:ext>
                </a:extLst>
              </a:tr>
              <a:tr h="457200">
                <a:tc>
                  <a:txBody>
                    <a:bodyPr/>
                    <a:lstStyle/>
                    <a:p>
                      <a:r>
                        <a:rPr lang="en-US" dirty="0">
                          <a:solidFill>
                            <a:srgbClr val="FF0000"/>
                          </a:solidFill>
                        </a:rPr>
                        <a:t>Instructional</a:t>
                      </a:r>
                      <a:r>
                        <a:rPr lang="en-US" baseline="0" dirty="0">
                          <a:solidFill>
                            <a:srgbClr val="FF0000"/>
                          </a:solidFill>
                        </a:rPr>
                        <a:t> Staff</a:t>
                      </a:r>
                      <a:endParaRPr lang="en-US" dirty="0">
                        <a:solidFill>
                          <a:srgbClr val="FF0000"/>
                        </a:solidFill>
                      </a:endParaRP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5"/>
                  </a:ext>
                </a:extLst>
              </a:tr>
              <a:tr h="457200">
                <a:tc>
                  <a:txBody>
                    <a:bodyPr/>
                    <a:lstStyle/>
                    <a:p>
                      <a:r>
                        <a:rPr lang="en-US" dirty="0">
                          <a:solidFill>
                            <a:srgbClr val="FF0000"/>
                          </a:solidFill>
                        </a:rPr>
                        <a:t>Support Staff</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6"/>
                  </a:ext>
                </a:extLst>
              </a:tr>
              <a:tr h="457200">
                <a:tc>
                  <a:txBody>
                    <a:bodyPr/>
                    <a:lstStyle/>
                    <a:p>
                      <a:r>
                        <a:rPr lang="en-US" dirty="0">
                          <a:solidFill>
                            <a:srgbClr val="FF0000"/>
                          </a:solidFill>
                        </a:rPr>
                        <a:t>Students                                                                                                 </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7"/>
                  </a:ext>
                </a:extLst>
              </a:tr>
              <a:tr h="323980">
                <a:tc>
                  <a:txBody>
                    <a:bodyPr/>
                    <a:lstStyle/>
                    <a:p>
                      <a:pPr algn="ctr"/>
                      <a:r>
                        <a:rPr lang="en-US" b="1" dirty="0"/>
                        <a:t>Total</a:t>
                      </a:r>
                    </a:p>
                  </a:txBody>
                  <a:tcPr marL="95454" marR="95454" anchor="ctr"/>
                </a:tc>
                <a:tc>
                  <a:txBody>
                    <a:bodyPr/>
                    <a:lstStyle/>
                    <a:p>
                      <a:pPr algn="ctr"/>
                      <a:endParaRPr lang="en-US" b="0" dirty="0"/>
                    </a:p>
                  </a:txBody>
                  <a:tcPr marL="95454" marR="95454"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46218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A1F03"/>
        </a:solidFill>
        <a:effectLst/>
      </p:bgPr>
    </p:bg>
    <p:spTree>
      <p:nvGrpSpPr>
        <p:cNvPr id="1" name=""/>
        <p:cNvGrpSpPr/>
        <p:nvPr/>
      </p:nvGrpSpPr>
      <p:grpSpPr>
        <a:xfrm>
          <a:off x="0" y="0"/>
          <a:ext cx="0" cy="0"/>
          <a:chOff x="0" y="0"/>
          <a:chExt cx="0" cy="0"/>
        </a:xfrm>
      </p:grpSpPr>
      <p:sp>
        <p:nvSpPr>
          <p:cNvPr id="3" name="TextBox 2"/>
          <p:cNvSpPr txBox="1"/>
          <p:nvPr/>
        </p:nvSpPr>
        <p:spPr>
          <a:xfrm>
            <a:off x="1447800" y="914400"/>
            <a:ext cx="6553200" cy="523220"/>
          </a:xfrm>
          <a:prstGeom prst="rect">
            <a:avLst/>
          </a:prstGeom>
          <a:noFill/>
        </p:spPr>
        <p:txBody>
          <a:bodyPr wrap="square" rtlCol="0">
            <a:spAutoFit/>
          </a:bodyPr>
          <a:lstStyle/>
          <a:p>
            <a:pPr algn="ctr"/>
            <a:r>
              <a:rPr lang="en-US" sz="2800" b="1" dirty="0">
                <a:solidFill>
                  <a:schemeClr val="bg1"/>
                </a:solidFill>
              </a:rPr>
              <a:t>Cultural Context Domain</a:t>
            </a:r>
          </a:p>
        </p:txBody>
      </p:sp>
      <p:sp>
        <p:nvSpPr>
          <p:cNvPr id="4" name="Slide Number Placeholder 3"/>
          <p:cNvSpPr>
            <a:spLocks noGrp="1"/>
          </p:cNvSpPr>
          <p:nvPr>
            <p:ph type="sldNum" sz="quarter" idx="12"/>
          </p:nvPr>
        </p:nvSpPr>
        <p:spPr/>
        <p:txBody>
          <a:bodyPr/>
          <a:lstStyle/>
          <a:p>
            <a:fld id="{CB464523-34EF-445F-9FA4-194349D0FACF}" type="slidenum">
              <a:rPr lang="en-US" smtClean="0"/>
              <a:pPr/>
              <a:t>13</a:t>
            </a:fld>
            <a:endParaRPr lang="en-US"/>
          </a:p>
        </p:txBody>
      </p:sp>
      <p:sp>
        <p:nvSpPr>
          <p:cNvPr id="15" name="TextBox 14"/>
          <p:cNvSpPr txBox="1"/>
          <p:nvPr/>
        </p:nvSpPr>
        <p:spPr>
          <a:xfrm>
            <a:off x="4038600" y="1143000"/>
            <a:ext cx="1338940" cy="830997"/>
          </a:xfrm>
          <a:prstGeom prst="rect">
            <a:avLst/>
          </a:prstGeom>
          <a:noFill/>
        </p:spPr>
        <p:txBody>
          <a:bodyPr wrap="square" rtlCol="0">
            <a:spAutoFit/>
          </a:bodyPr>
          <a:lstStyle/>
          <a:p>
            <a:pPr algn="ctr"/>
            <a:r>
              <a:rPr lang="en-US" sz="4800" dirty="0">
                <a:solidFill>
                  <a:srgbClr val="FFFFFF"/>
                </a:solidFill>
              </a:rPr>
              <a:t>x.xx</a:t>
            </a:r>
          </a:p>
        </p:txBody>
      </p:sp>
      <p:sp>
        <p:nvSpPr>
          <p:cNvPr id="6" name="Title 5"/>
          <p:cNvSpPr>
            <a:spLocks noGrp="1"/>
          </p:cNvSpPr>
          <p:nvPr>
            <p:ph type="title"/>
          </p:nvPr>
        </p:nvSpPr>
        <p:spPr>
          <a:xfrm>
            <a:off x="0" y="-31762"/>
            <a:ext cx="9144000" cy="894555"/>
          </a:xfrm>
          <a:solidFill>
            <a:schemeClr val="bg1"/>
          </a:solidFill>
        </p:spPr>
        <p:txBody>
          <a:bodyPr>
            <a:noAutofit/>
          </a:bodyPr>
          <a:lstStyle/>
          <a:p>
            <a:pPr algn="l"/>
            <a:r>
              <a:rPr lang="en-US" sz="4000" b="1" dirty="0"/>
              <a:t>Average Performance Ratings</a:t>
            </a:r>
          </a:p>
        </p:txBody>
      </p:sp>
      <p:pic>
        <p:nvPicPr>
          <p:cNvPr id="25" name="Picture 2"/>
          <p:cNvPicPr>
            <a:picLocks noChangeAspect="1" noChangeArrowheads="1"/>
          </p:cNvPicPr>
          <p:nvPr/>
        </p:nvPicPr>
        <p:blipFill>
          <a:blip r:embed="rId3" cstate="print"/>
          <a:srcRect/>
          <a:stretch>
            <a:fillRect/>
          </a:stretch>
        </p:blipFill>
        <p:spPr bwMode="auto">
          <a:xfrm>
            <a:off x="8534400" y="228600"/>
            <a:ext cx="313805" cy="585060"/>
          </a:xfrm>
          <a:prstGeom prst="rect">
            <a:avLst/>
          </a:prstGeom>
          <a:noFill/>
          <a:ln w="9525">
            <a:noFill/>
            <a:miter lim="800000"/>
            <a:headEnd/>
            <a:tailEnd/>
          </a:ln>
        </p:spPr>
      </p:pic>
      <p:grpSp>
        <p:nvGrpSpPr>
          <p:cNvPr id="37" name="Group 36"/>
          <p:cNvGrpSpPr/>
          <p:nvPr/>
        </p:nvGrpSpPr>
        <p:grpSpPr>
          <a:xfrm>
            <a:off x="886835" y="1911056"/>
            <a:ext cx="7219371" cy="4627856"/>
            <a:chOff x="886835" y="1911056"/>
            <a:chExt cx="7219371" cy="4627856"/>
          </a:xfrm>
        </p:grpSpPr>
        <p:grpSp>
          <p:nvGrpSpPr>
            <p:cNvPr id="21" name="Group 20"/>
            <p:cNvGrpSpPr/>
            <p:nvPr/>
          </p:nvGrpSpPr>
          <p:grpSpPr>
            <a:xfrm>
              <a:off x="886835" y="1911056"/>
              <a:ext cx="7219371" cy="4627856"/>
              <a:chOff x="1418853" y="1911056"/>
              <a:chExt cx="6368473" cy="4627856"/>
            </a:xfrm>
          </p:grpSpPr>
          <p:sp>
            <p:nvSpPr>
              <p:cNvPr id="23" name="TextBox 22"/>
              <p:cNvSpPr txBox="1"/>
              <p:nvPr/>
            </p:nvSpPr>
            <p:spPr>
              <a:xfrm>
                <a:off x="4962214" y="1911056"/>
                <a:ext cx="2825112" cy="2171751"/>
              </a:xfrm>
              <a:prstGeom prst="rect">
                <a:avLst/>
              </a:prstGeom>
              <a:solidFill>
                <a:schemeClr val="accent3">
                  <a:lumMod val="60000"/>
                  <a:lumOff val="40000"/>
                </a:schemeClr>
              </a:solidFill>
            </p:spPr>
            <p:txBody>
              <a:bodyPr wrap="square" rtlCol="0">
                <a:spAutoFit/>
              </a:bodyPr>
              <a:lstStyle/>
              <a:p>
                <a:endParaRPr lang="en-US"/>
              </a:p>
            </p:txBody>
          </p:sp>
          <p:sp>
            <p:nvSpPr>
              <p:cNvPr id="24" name="TextBox 23"/>
              <p:cNvSpPr txBox="1"/>
              <p:nvPr/>
            </p:nvSpPr>
            <p:spPr>
              <a:xfrm>
                <a:off x="3212309" y="4502394"/>
                <a:ext cx="2914726" cy="2036518"/>
              </a:xfrm>
              <a:prstGeom prst="rect">
                <a:avLst/>
              </a:prstGeom>
              <a:solidFill>
                <a:srgbClr val="76D5D6"/>
              </a:solidFill>
            </p:spPr>
            <p:txBody>
              <a:bodyPr wrap="square" rtlCol="0">
                <a:spAutoFit/>
              </a:bodyPr>
              <a:lstStyle/>
              <a:p>
                <a:endParaRPr lang="en-US"/>
              </a:p>
            </p:txBody>
          </p:sp>
          <p:sp>
            <p:nvSpPr>
              <p:cNvPr id="27" name="TextBox 26"/>
              <p:cNvSpPr txBox="1"/>
              <p:nvPr/>
            </p:nvSpPr>
            <p:spPr>
              <a:xfrm>
                <a:off x="1418853" y="1945525"/>
                <a:ext cx="2914726" cy="2192491"/>
              </a:xfrm>
              <a:prstGeom prst="rect">
                <a:avLst/>
              </a:prstGeom>
              <a:solidFill>
                <a:srgbClr val="FFC000"/>
              </a:solidFill>
            </p:spPr>
            <p:txBody>
              <a:bodyPr wrap="square" rtlCol="0">
                <a:spAutoFit/>
              </a:bodyPr>
              <a:lstStyle/>
              <a:p>
                <a:endParaRPr lang="en-US"/>
              </a:p>
            </p:txBody>
          </p:sp>
        </p:grpSp>
        <p:sp>
          <p:nvSpPr>
            <p:cNvPr id="29" name="TextBox 28"/>
            <p:cNvSpPr txBox="1"/>
            <p:nvPr/>
          </p:nvSpPr>
          <p:spPr>
            <a:xfrm>
              <a:off x="1191455" y="2004982"/>
              <a:ext cx="2694745" cy="954107"/>
            </a:xfrm>
            <a:prstGeom prst="rect">
              <a:avLst/>
            </a:prstGeom>
            <a:noFill/>
            <a:ln>
              <a:noFill/>
            </a:ln>
          </p:spPr>
          <p:txBody>
            <a:bodyPr wrap="square" rtlCol="0">
              <a:spAutoFit/>
            </a:bodyPr>
            <a:lstStyle/>
            <a:p>
              <a:pPr algn="ctr"/>
              <a:r>
                <a:rPr lang="en-US" sz="2800" b="1" dirty="0"/>
                <a:t>Leadership Capacity</a:t>
              </a:r>
            </a:p>
          </p:txBody>
        </p:sp>
        <p:sp>
          <p:nvSpPr>
            <p:cNvPr id="30" name="TextBox 29"/>
            <p:cNvSpPr txBox="1"/>
            <p:nvPr/>
          </p:nvSpPr>
          <p:spPr>
            <a:xfrm>
              <a:off x="5195715" y="2009192"/>
              <a:ext cx="2616798" cy="954107"/>
            </a:xfrm>
            <a:prstGeom prst="rect">
              <a:avLst/>
            </a:prstGeom>
            <a:noFill/>
            <a:ln>
              <a:noFill/>
            </a:ln>
          </p:spPr>
          <p:txBody>
            <a:bodyPr wrap="square" rtlCol="0">
              <a:spAutoFit/>
            </a:bodyPr>
            <a:lstStyle/>
            <a:p>
              <a:pPr algn="ctr"/>
              <a:r>
                <a:rPr lang="en-US" sz="2800" b="1" dirty="0"/>
                <a:t>Learning Capacity</a:t>
              </a:r>
            </a:p>
          </p:txBody>
        </p:sp>
        <p:sp>
          <p:nvSpPr>
            <p:cNvPr id="31" name="TextBox 30"/>
            <p:cNvSpPr txBox="1"/>
            <p:nvPr/>
          </p:nvSpPr>
          <p:spPr>
            <a:xfrm>
              <a:off x="3246397" y="4443815"/>
              <a:ext cx="2710093" cy="954107"/>
            </a:xfrm>
            <a:prstGeom prst="rect">
              <a:avLst/>
            </a:prstGeom>
            <a:noFill/>
            <a:ln>
              <a:noFill/>
            </a:ln>
          </p:spPr>
          <p:txBody>
            <a:bodyPr wrap="square" rtlCol="0">
              <a:spAutoFit/>
            </a:bodyPr>
            <a:lstStyle/>
            <a:p>
              <a:pPr algn="ctr"/>
              <a:r>
                <a:rPr lang="en-US" sz="2800" b="1" dirty="0"/>
                <a:t>Resource Capacity</a:t>
              </a:r>
            </a:p>
          </p:txBody>
        </p:sp>
      </p:grpSp>
      <p:sp>
        <p:nvSpPr>
          <p:cNvPr id="9" name="TextBox 8"/>
          <p:cNvSpPr txBox="1"/>
          <p:nvPr/>
        </p:nvSpPr>
        <p:spPr>
          <a:xfrm>
            <a:off x="1869357" y="3018546"/>
            <a:ext cx="1338940" cy="830997"/>
          </a:xfrm>
          <a:prstGeom prst="rect">
            <a:avLst/>
          </a:prstGeom>
          <a:noFill/>
        </p:spPr>
        <p:txBody>
          <a:bodyPr wrap="square" rtlCol="0">
            <a:spAutoFit/>
          </a:bodyPr>
          <a:lstStyle/>
          <a:p>
            <a:pPr algn="ctr"/>
            <a:r>
              <a:rPr lang="en-US" sz="4800" dirty="0">
                <a:solidFill>
                  <a:srgbClr val="FFFFFF"/>
                </a:solidFill>
              </a:rPr>
              <a:t>x.xx</a:t>
            </a:r>
          </a:p>
        </p:txBody>
      </p:sp>
      <p:sp>
        <p:nvSpPr>
          <p:cNvPr id="14" name="TextBox 13"/>
          <p:cNvSpPr txBox="1">
            <a:spLocks noChangeAspect="1"/>
          </p:cNvSpPr>
          <p:nvPr/>
        </p:nvSpPr>
        <p:spPr>
          <a:xfrm>
            <a:off x="3924300" y="5480894"/>
            <a:ext cx="1338940" cy="830997"/>
          </a:xfrm>
          <a:prstGeom prst="rect">
            <a:avLst/>
          </a:prstGeom>
          <a:noFill/>
        </p:spPr>
        <p:txBody>
          <a:bodyPr wrap="square" rtlCol="0">
            <a:spAutoFit/>
          </a:bodyPr>
          <a:lstStyle/>
          <a:p>
            <a:pPr algn="ctr"/>
            <a:r>
              <a:rPr lang="en-US" sz="4800" dirty="0">
                <a:solidFill>
                  <a:srgbClr val="FFFFFF"/>
                </a:solidFill>
              </a:rPr>
              <a:t>x.xx</a:t>
            </a:r>
          </a:p>
        </p:txBody>
      </p:sp>
      <p:sp>
        <p:nvSpPr>
          <p:cNvPr id="13" name="TextBox 12"/>
          <p:cNvSpPr txBox="1"/>
          <p:nvPr/>
        </p:nvSpPr>
        <p:spPr>
          <a:xfrm>
            <a:off x="5834644" y="3026953"/>
            <a:ext cx="1338940" cy="830997"/>
          </a:xfrm>
          <a:prstGeom prst="rect">
            <a:avLst/>
          </a:prstGeom>
          <a:noFill/>
        </p:spPr>
        <p:txBody>
          <a:bodyPr wrap="square" rtlCol="0">
            <a:spAutoFit/>
          </a:bodyPr>
          <a:lstStyle/>
          <a:p>
            <a:pPr algn="ctr"/>
            <a:r>
              <a:rPr lang="en-US" sz="4800" dirty="0">
                <a:solidFill>
                  <a:srgbClr val="FFFFFF"/>
                </a:solidFill>
              </a:rPr>
              <a:t>x.xx</a:t>
            </a:r>
          </a:p>
        </p:txBody>
      </p:sp>
    </p:spTree>
    <p:extLst>
      <p:ext uri="{BB962C8B-B14F-4D97-AF65-F5344CB8AC3E}">
        <p14:creationId xmlns:p14="http://schemas.microsoft.com/office/powerpoint/2010/main" val="50973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9" grpId="0"/>
      <p:bldP spid="14"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9" name="Title 1"/>
          <p:cNvSpPr txBox="1">
            <a:spLocks/>
          </p:cNvSpPr>
          <p:nvPr/>
        </p:nvSpPr>
        <p:spPr>
          <a:xfrm>
            <a:off x="381000" y="15240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BF311A"/>
                </a:solidFill>
              </a:rPr>
              <a:t>Learning Environment Ratings</a:t>
            </a:r>
          </a:p>
        </p:txBody>
      </p:sp>
      <p:graphicFrame>
        <p:nvGraphicFramePr>
          <p:cNvPr id="10" name="Content Placeholder 3"/>
          <p:cNvGraphicFramePr>
            <a:graphicFrameLocks/>
          </p:cNvGraphicFramePr>
          <p:nvPr>
            <p:extLst>
              <p:ext uri="{D42A27DB-BD31-4B8C-83A1-F6EECF244321}">
                <p14:modId xmlns:p14="http://schemas.microsoft.com/office/powerpoint/2010/main" val="2132233778"/>
              </p:ext>
            </p:extLst>
          </p:nvPr>
        </p:nvGraphicFramePr>
        <p:xfrm>
          <a:off x="304800" y="1066800"/>
          <a:ext cx="7467600" cy="4496688"/>
        </p:xfrm>
        <a:graphic>
          <a:graphicData uri="http://schemas.openxmlformats.org/drawingml/2006/table">
            <a:tbl>
              <a:tblPr firstRow="1" bandRow="1">
                <a:tableStyleId>{BC89EF96-8CEA-46FF-86C4-4CE0E7609802}</a:tableStyleId>
              </a:tblPr>
              <a:tblGrid>
                <a:gridCol w="452582">
                  <a:extLst>
                    <a:ext uri="{9D8B030D-6E8A-4147-A177-3AD203B41FA5}">
                      <a16:colId xmlns:a16="http://schemas.microsoft.com/office/drawing/2014/main" val="20000"/>
                    </a:ext>
                  </a:extLst>
                </a:gridCol>
                <a:gridCol w="5303693">
                  <a:extLst>
                    <a:ext uri="{9D8B030D-6E8A-4147-A177-3AD203B41FA5}">
                      <a16:colId xmlns:a16="http://schemas.microsoft.com/office/drawing/2014/main" val="20001"/>
                    </a:ext>
                  </a:extLst>
                </a:gridCol>
                <a:gridCol w="1711325">
                  <a:extLst>
                    <a:ext uri="{9D8B030D-6E8A-4147-A177-3AD203B41FA5}">
                      <a16:colId xmlns:a16="http://schemas.microsoft.com/office/drawing/2014/main" val="20002"/>
                    </a:ext>
                  </a:extLst>
                </a:gridCol>
              </a:tblGrid>
              <a:tr h="627528">
                <a:tc>
                  <a:txBody>
                    <a:bodyPr/>
                    <a:lstStyle/>
                    <a:p>
                      <a:pPr algn="ctr"/>
                      <a:r>
                        <a:rPr lang="en-US" sz="2400" b="1" dirty="0"/>
                        <a:t>1</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Equitable Learning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b="0" dirty="0">
                          <a:solidFill>
                            <a:srgbClr val="FF0000"/>
                          </a:solidFill>
                        </a:rPr>
                        <a:t>x.xx</a:t>
                      </a:r>
                    </a:p>
                  </a:txBody>
                  <a:tcPr anchor="ctr"/>
                </a:tc>
                <a:extLst>
                  <a:ext uri="{0D108BD9-81ED-4DB2-BD59-A6C34878D82A}">
                    <a16:rowId xmlns:a16="http://schemas.microsoft.com/office/drawing/2014/main" val="10000"/>
                  </a:ext>
                </a:extLst>
              </a:tr>
              <a:tr h="627528">
                <a:tc>
                  <a:txBody>
                    <a:bodyPr/>
                    <a:lstStyle/>
                    <a:p>
                      <a:pPr algn="ctr"/>
                      <a:r>
                        <a:rPr lang="en-US" sz="2400" b="1" dirty="0"/>
                        <a:t>2</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High Expectations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dirty="0">
                          <a:solidFill>
                            <a:srgbClr val="FF0000"/>
                          </a:solidFill>
                        </a:rPr>
                        <a:t>x.xx</a:t>
                      </a:r>
                    </a:p>
                  </a:txBody>
                  <a:tcPr anchor="ctr"/>
                </a:tc>
                <a:extLst>
                  <a:ext uri="{0D108BD9-81ED-4DB2-BD59-A6C34878D82A}">
                    <a16:rowId xmlns:a16="http://schemas.microsoft.com/office/drawing/2014/main" val="10001"/>
                  </a:ext>
                </a:extLst>
              </a:tr>
              <a:tr h="627528">
                <a:tc>
                  <a:txBody>
                    <a:bodyPr/>
                    <a:lstStyle/>
                    <a:p>
                      <a:pPr algn="ctr"/>
                      <a:r>
                        <a:rPr lang="en-US" sz="2400" b="1" dirty="0"/>
                        <a:t>3</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Supportive Learning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dirty="0">
                          <a:solidFill>
                            <a:srgbClr val="FF0000"/>
                          </a:solidFill>
                        </a:rPr>
                        <a:t>x.xx</a:t>
                      </a:r>
                    </a:p>
                  </a:txBody>
                  <a:tcPr anchor="ctr"/>
                </a:tc>
                <a:extLst>
                  <a:ext uri="{0D108BD9-81ED-4DB2-BD59-A6C34878D82A}">
                    <a16:rowId xmlns:a16="http://schemas.microsoft.com/office/drawing/2014/main" val="10002"/>
                  </a:ext>
                </a:extLst>
              </a:tr>
              <a:tr h="627528">
                <a:tc>
                  <a:txBody>
                    <a:bodyPr/>
                    <a:lstStyle/>
                    <a:p>
                      <a:pPr algn="ctr"/>
                      <a:r>
                        <a:rPr lang="en-US" sz="2400" b="1" dirty="0"/>
                        <a:t>4</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Active Learning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dirty="0">
                          <a:solidFill>
                            <a:srgbClr val="FF0000"/>
                          </a:solidFill>
                        </a:rPr>
                        <a:t>x.xx</a:t>
                      </a:r>
                    </a:p>
                  </a:txBody>
                  <a:tcPr anchor="ctr"/>
                </a:tc>
                <a:extLst>
                  <a:ext uri="{0D108BD9-81ED-4DB2-BD59-A6C34878D82A}">
                    <a16:rowId xmlns:a16="http://schemas.microsoft.com/office/drawing/2014/main" val="10003"/>
                  </a:ext>
                </a:extLst>
              </a:tr>
              <a:tr h="627528">
                <a:tc>
                  <a:txBody>
                    <a:bodyPr/>
                    <a:lstStyle/>
                    <a:p>
                      <a:pPr algn="ctr"/>
                      <a:r>
                        <a:rPr lang="en-US" sz="2400" b="1" dirty="0"/>
                        <a:t>5</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Progress Monitoring and Feedback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dirty="0">
                          <a:solidFill>
                            <a:srgbClr val="FF0000"/>
                          </a:solidFill>
                        </a:rPr>
                        <a:t>x.xx</a:t>
                      </a:r>
                    </a:p>
                  </a:txBody>
                  <a:tcPr anchor="ctr"/>
                </a:tc>
                <a:extLst>
                  <a:ext uri="{0D108BD9-81ED-4DB2-BD59-A6C34878D82A}">
                    <a16:rowId xmlns:a16="http://schemas.microsoft.com/office/drawing/2014/main" val="10004"/>
                  </a:ext>
                </a:extLst>
              </a:tr>
              <a:tr h="627528">
                <a:tc>
                  <a:txBody>
                    <a:bodyPr/>
                    <a:lstStyle/>
                    <a:p>
                      <a:pPr algn="ctr"/>
                      <a:r>
                        <a:rPr lang="en-US" sz="2400" b="1" dirty="0"/>
                        <a:t>6</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Well-Managed Learning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dirty="0">
                          <a:solidFill>
                            <a:srgbClr val="FF0000"/>
                          </a:solidFill>
                        </a:rPr>
                        <a:t>x.xx</a:t>
                      </a:r>
                    </a:p>
                  </a:txBody>
                  <a:tcPr anchor="ctr"/>
                </a:tc>
                <a:extLst>
                  <a:ext uri="{0D108BD9-81ED-4DB2-BD59-A6C34878D82A}">
                    <a16:rowId xmlns:a16="http://schemas.microsoft.com/office/drawing/2014/main" val="10005"/>
                  </a:ext>
                </a:extLst>
              </a:tr>
              <a:tr h="627528">
                <a:tc>
                  <a:txBody>
                    <a:bodyPr/>
                    <a:lstStyle/>
                    <a:p>
                      <a:pPr algn="ctr"/>
                      <a:r>
                        <a:rPr lang="en-US" sz="2400" b="1" dirty="0"/>
                        <a:t>7</a:t>
                      </a:r>
                    </a:p>
                  </a:txBody>
                  <a:tcPr/>
                </a:tc>
                <a:tc>
                  <a:txBody>
                    <a:bodyPr/>
                    <a:lstStyle/>
                    <a:p>
                      <a:pPr marL="0" marR="0" algn="l">
                        <a:spcBef>
                          <a:spcPts val="0"/>
                        </a:spcBef>
                        <a:spcAft>
                          <a:spcPts val="0"/>
                        </a:spcAft>
                      </a:pPr>
                      <a:r>
                        <a:rPr lang="en-US" sz="2400" b="0" kern="1600" dirty="0">
                          <a:effectLst/>
                          <a:latin typeface="Candara"/>
                          <a:ea typeface="Times New Roman"/>
                          <a:cs typeface="Times New Roman"/>
                        </a:rPr>
                        <a:t>Digital Learning Environment</a:t>
                      </a:r>
                      <a:endParaRPr lang="en-US" sz="2400" dirty="0">
                        <a:effectLst/>
                        <a:latin typeface="Calibri"/>
                        <a:ea typeface="Times New Roman"/>
                        <a:cs typeface="Times New Roman"/>
                      </a:endParaRPr>
                    </a:p>
                  </a:txBody>
                  <a:tcPr marL="68580" marR="68580" marT="0" marB="0" anchor="ctr"/>
                </a:tc>
                <a:tc>
                  <a:txBody>
                    <a:bodyPr/>
                    <a:lstStyle/>
                    <a:p>
                      <a:pPr algn="ctr"/>
                      <a:r>
                        <a:rPr lang="en-US" sz="2400" dirty="0">
                          <a:solidFill>
                            <a:srgbClr val="FF0000"/>
                          </a:solidFill>
                        </a:rPr>
                        <a:t>x.xx</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0017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533400" y="609600"/>
            <a:ext cx="74730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effectLst>
                  <a:outerShdw blurRad="50800" dist="38100" dir="2700000" algn="tl" rotWithShape="0">
                    <a:prstClr val="black">
                      <a:alpha val="40000"/>
                    </a:prstClr>
                  </a:outerShdw>
                </a:effectLst>
                <a:latin typeface="Calibri" pitchFamily="34" charset="0"/>
                <a:cs typeface="Calibri" pitchFamily="34" charset="0"/>
              </a:rPr>
              <a:t>Findings:  Powerful Practices</a:t>
            </a:r>
          </a:p>
        </p:txBody>
      </p:sp>
      <p:sp>
        <p:nvSpPr>
          <p:cNvPr id="9" name="Rectangle 3"/>
          <p:cNvSpPr txBox="1">
            <a:spLocks/>
          </p:cNvSpPr>
          <p:nvPr/>
        </p:nvSpPr>
        <p:spPr>
          <a:xfrm>
            <a:off x="276224" y="1757363"/>
            <a:ext cx="7953375"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dirty="0"/>
              <a:t>	The External Review Team has recognized the following </a:t>
            </a:r>
            <a:r>
              <a:rPr lang="en-US" sz="2800" dirty="0">
                <a:solidFill>
                  <a:srgbClr val="FF0000"/>
                </a:solidFill>
              </a:rPr>
              <a:t>&lt;specific practice,</a:t>
            </a:r>
            <a:r>
              <a:rPr lang="en-US" sz="2800" dirty="0"/>
              <a:t> </a:t>
            </a:r>
            <a:r>
              <a:rPr lang="en-US" sz="2800" dirty="0">
                <a:solidFill>
                  <a:srgbClr val="FF0000"/>
                </a:solidFill>
              </a:rPr>
              <a:t>process, or program&gt; </a:t>
            </a:r>
            <a:r>
              <a:rPr lang="en-US" sz="2800" dirty="0"/>
              <a:t>at </a:t>
            </a:r>
            <a:r>
              <a:rPr lang="en-US" sz="2800" dirty="0">
                <a:solidFill>
                  <a:srgbClr val="FF0000"/>
                </a:solidFill>
              </a:rPr>
              <a:t>&lt;school name&gt; </a:t>
            </a:r>
            <a:r>
              <a:rPr lang="en-US" sz="2800" dirty="0"/>
              <a:t>is especially noteworthy</a:t>
            </a:r>
          </a:p>
          <a:p>
            <a:pPr>
              <a:buFont typeface="Arial" pitchFamily="34" charset="0"/>
              <a:buNone/>
            </a:pPr>
            <a:endParaRPr lang="en-US" sz="2800" dirty="0"/>
          </a:p>
          <a:p>
            <a:pPr lvl="1"/>
            <a:r>
              <a:rPr lang="en-US" b="1" i="1" dirty="0">
                <a:solidFill>
                  <a:srgbClr val="CC0000"/>
                </a:solidFill>
              </a:rPr>
              <a:t>Insert Powerful Practices (if any)</a:t>
            </a:r>
          </a:p>
          <a:p>
            <a:endParaRPr lang="en-US" dirty="0"/>
          </a:p>
        </p:txBody>
      </p:sp>
    </p:spTree>
    <p:extLst>
      <p:ext uri="{BB962C8B-B14F-4D97-AF65-F5344CB8AC3E}">
        <p14:creationId xmlns:p14="http://schemas.microsoft.com/office/powerpoint/2010/main" val="121686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533400" y="609600"/>
            <a:ext cx="74730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effectLst>
                  <a:outerShdw blurRad="50800" dist="38100" dir="2700000" algn="tl" rotWithShape="0">
                    <a:prstClr val="black">
                      <a:alpha val="40000"/>
                    </a:prstClr>
                  </a:outerShdw>
                </a:effectLst>
                <a:latin typeface="Calibri" pitchFamily="34" charset="0"/>
                <a:cs typeface="Calibri" pitchFamily="34" charset="0"/>
              </a:rPr>
              <a:t>Findings:  Improvement Priorities</a:t>
            </a:r>
          </a:p>
        </p:txBody>
      </p:sp>
      <p:sp>
        <p:nvSpPr>
          <p:cNvPr id="9" name="Rectangle 3"/>
          <p:cNvSpPr txBox="1">
            <a:spLocks/>
          </p:cNvSpPr>
          <p:nvPr/>
        </p:nvSpPr>
        <p:spPr>
          <a:xfrm>
            <a:off x="276224" y="1757363"/>
            <a:ext cx="7953375"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dirty="0"/>
              <a:t>	The External Review Team has determined that </a:t>
            </a:r>
            <a:r>
              <a:rPr lang="en-US" sz="2800" dirty="0">
                <a:solidFill>
                  <a:srgbClr val="FF0000"/>
                </a:solidFill>
              </a:rPr>
              <a:t>&lt;school name&gt; </a:t>
            </a:r>
            <a:r>
              <a:rPr lang="en-US" sz="2800" dirty="0"/>
              <a:t>must act on the following:</a:t>
            </a:r>
          </a:p>
          <a:p>
            <a:pPr>
              <a:buFont typeface="Arial" pitchFamily="34" charset="0"/>
              <a:buNone/>
            </a:pPr>
            <a:endParaRPr lang="en-US" sz="2800" dirty="0"/>
          </a:p>
          <a:p>
            <a:pPr lvl="1"/>
            <a:r>
              <a:rPr lang="en-US" b="1" i="1" dirty="0">
                <a:solidFill>
                  <a:srgbClr val="CC0000"/>
                </a:solidFill>
              </a:rPr>
              <a:t>Insert Improvement Priorities</a:t>
            </a:r>
          </a:p>
          <a:p>
            <a:endParaRPr lang="en-US" dirty="0"/>
          </a:p>
        </p:txBody>
      </p:sp>
    </p:spTree>
    <p:extLst>
      <p:ext uri="{BB962C8B-B14F-4D97-AF65-F5344CB8AC3E}">
        <p14:creationId xmlns:p14="http://schemas.microsoft.com/office/powerpoint/2010/main" val="2963604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Title 1"/>
          <p:cNvSpPr txBox="1">
            <a:spLocks/>
          </p:cNvSpPr>
          <p:nvPr/>
        </p:nvSpPr>
        <p:spPr>
          <a:xfrm>
            <a:off x="838200" y="47080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BF311A"/>
                </a:solidFill>
              </a:rPr>
              <a:t>Conclusions</a:t>
            </a:r>
          </a:p>
        </p:txBody>
      </p:sp>
      <p:sp>
        <p:nvSpPr>
          <p:cNvPr id="9" name="Content Placeholder 2"/>
          <p:cNvSpPr txBox="1">
            <a:spLocks/>
          </p:cNvSpPr>
          <p:nvPr/>
        </p:nvSpPr>
        <p:spPr>
          <a:xfrm>
            <a:off x="381000" y="12954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0000"/>
                </a:solidFill>
              </a:rPr>
              <a:t>Talk about the stakeholders you talked with</a:t>
            </a:r>
          </a:p>
          <a:p>
            <a:r>
              <a:rPr lang="en-US" dirty="0">
                <a:solidFill>
                  <a:srgbClr val="FF0000"/>
                </a:solidFill>
              </a:rPr>
              <a:t>List themes that emerged</a:t>
            </a:r>
          </a:p>
          <a:p>
            <a:r>
              <a:rPr lang="en-US" dirty="0">
                <a:solidFill>
                  <a:srgbClr val="FF0000"/>
                </a:solidFill>
              </a:rPr>
              <a:t>List some good things you saw (Powerful Practices plus…)</a:t>
            </a:r>
          </a:p>
          <a:p>
            <a:r>
              <a:rPr lang="en-US" dirty="0">
                <a:solidFill>
                  <a:srgbClr val="FF0000"/>
                </a:solidFill>
              </a:rPr>
              <a:t>Comments about how to proceed on Improvement Priorities</a:t>
            </a:r>
          </a:p>
          <a:p>
            <a:r>
              <a:rPr lang="en-US" dirty="0">
                <a:solidFill>
                  <a:srgbClr val="FF0000"/>
                </a:solidFill>
              </a:rPr>
              <a:t>Comments about the team’s overall perceptions concerning the school</a:t>
            </a:r>
          </a:p>
        </p:txBody>
      </p:sp>
    </p:spTree>
    <p:extLst>
      <p:ext uri="{BB962C8B-B14F-4D97-AF65-F5344CB8AC3E}">
        <p14:creationId xmlns:p14="http://schemas.microsoft.com/office/powerpoint/2010/main" val="234384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05800" y="228600"/>
            <a:ext cx="542405" cy="1011264"/>
          </a:xfrm>
          <a:prstGeom prst="rect">
            <a:avLst/>
          </a:prstGeom>
          <a:noFill/>
          <a:ln w="9525">
            <a:noFill/>
            <a:miter lim="800000"/>
            <a:headEnd/>
            <a:tailEnd/>
          </a:ln>
        </p:spPr>
      </p:pic>
      <p:sp>
        <p:nvSpPr>
          <p:cNvPr id="7" name="Rectangle 6"/>
          <p:cNvSpPr/>
          <p:nvPr/>
        </p:nvSpPr>
        <p:spPr>
          <a:xfrm>
            <a:off x="533400" y="1371600"/>
            <a:ext cx="8153400" cy="4401204"/>
          </a:xfrm>
          <a:prstGeom prst="rect">
            <a:avLst/>
          </a:prstGeom>
        </p:spPr>
        <p:txBody>
          <a:bodyPr wrap="square">
            <a:spAutoFit/>
          </a:bodyPr>
          <a:lstStyle/>
          <a:p>
            <a:pPr algn="ctr">
              <a:defRPr/>
            </a:pPr>
            <a:r>
              <a:rPr lang="en-US" sz="2400" dirty="0"/>
              <a:t> Based on our findings from the review of evidence, this External Review team recommends that</a:t>
            </a:r>
          </a:p>
          <a:p>
            <a:pPr algn="ctr">
              <a:defRPr/>
            </a:pPr>
            <a:endParaRPr lang="en-US" sz="2400" dirty="0"/>
          </a:p>
          <a:p>
            <a:pPr algn="ctr">
              <a:defRPr/>
            </a:pPr>
            <a:r>
              <a:rPr lang="en-US" sz="3200" b="1" dirty="0">
                <a:solidFill>
                  <a:srgbClr val="FF0000"/>
                </a:solidFill>
              </a:rPr>
              <a:t>&lt;Name of School&gt;</a:t>
            </a:r>
          </a:p>
          <a:p>
            <a:pPr algn="ctr">
              <a:defRPr/>
            </a:pPr>
            <a:endParaRPr lang="en-US" sz="2400" b="1" dirty="0">
              <a:solidFill>
                <a:srgbClr val="FF0000"/>
              </a:solidFill>
            </a:endParaRPr>
          </a:p>
          <a:p>
            <a:pPr algn="ctr">
              <a:defRPr/>
            </a:pPr>
            <a:r>
              <a:rPr lang="en-US" sz="2400" dirty="0"/>
              <a:t>be</a:t>
            </a:r>
          </a:p>
          <a:p>
            <a:pPr algn="ctr">
              <a:defRPr/>
            </a:pPr>
            <a:endParaRPr lang="en-US" sz="2400" dirty="0"/>
          </a:p>
          <a:p>
            <a:pPr algn="ctr">
              <a:defRPr/>
            </a:pPr>
            <a:r>
              <a:rPr lang="en-US" sz="3200" b="1" dirty="0">
                <a:solidFill>
                  <a:srgbClr val="FF0000"/>
                </a:solidFill>
              </a:rPr>
              <a:t>&lt;Recommended Status&gt;</a:t>
            </a:r>
            <a:endParaRPr lang="en-US" sz="2400" b="1" dirty="0">
              <a:solidFill>
                <a:srgbClr val="FF0000"/>
              </a:solidFill>
            </a:endParaRPr>
          </a:p>
          <a:p>
            <a:pPr algn="ctr">
              <a:defRPr/>
            </a:pPr>
            <a:endParaRPr lang="en-US" sz="2400" b="1" dirty="0">
              <a:solidFill>
                <a:srgbClr val="FF0000"/>
              </a:solidFill>
            </a:endParaRPr>
          </a:p>
          <a:p>
            <a:pPr algn="ctr">
              <a:defRPr/>
            </a:pPr>
            <a:r>
              <a:rPr lang="en-US" sz="2400" b="1" dirty="0">
                <a:solidFill>
                  <a:srgbClr val="000000"/>
                </a:solidFill>
              </a:rPr>
              <a:t>Pending further review and final action by</a:t>
            </a:r>
          </a:p>
          <a:p>
            <a:pPr algn="ctr">
              <a:defRPr/>
            </a:pPr>
            <a:r>
              <a:rPr lang="en-US" sz="2400" b="1" dirty="0">
                <a:solidFill>
                  <a:srgbClr val="000000"/>
                </a:solidFill>
              </a:rPr>
              <a:t>the ICAA Commission for Accreditation</a:t>
            </a:r>
            <a:endParaRPr lang="en-US" sz="3200" b="1" dirty="0">
              <a:solidFill>
                <a:srgbClr val="000000"/>
              </a:solidFill>
            </a:endParaRPr>
          </a:p>
        </p:txBody>
      </p:sp>
      <p:sp>
        <p:nvSpPr>
          <p:cNvPr id="8" name="Title 1"/>
          <p:cNvSpPr txBox="1">
            <a:spLocks/>
          </p:cNvSpPr>
          <p:nvPr/>
        </p:nvSpPr>
        <p:spPr>
          <a:xfrm>
            <a:off x="609600" y="30480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BF311A"/>
                </a:solidFill>
              </a:rPr>
              <a:t>Accreditation Recommendation</a:t>
            </a:r>
          </a:p>
        </p:txBody>
      </p:sp>
      <p:sp>
        <p:nvSpPr>
          <p:cNvPr id="9" name="Content Placeholder 2"/>
          <p:cNvSpPr txBox="1">
            <a:spLocks/>
          </p:cNvSpPr>
          <p:nvPr/>
        </p:nvSpPr>
        <p:spPr>
          <a:xfrm>
            <a:off x="381000" y="1523999"/>
            <a:ext cx="8229600" cy="403860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srgbClr val="FF0000"/>
              </a:solidFill>
            </a:endParaRPr>
          </a:p>
        </p:txBody>
      </p:sp>
    </p:spTree>
    <p:extLst>
      <p:ext uri="{BB962C8B-B14F-4D97-AF65-F5344CB8AC3E}">
        <p14:creationId xmlns:p14="http://schemas.microsoft.com/office/powerpoint/2010/main" val="3685139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noChangeArrowheads="1"/>
          </p:cNvSpPr>
          <p:nvPr/>
        </p:nvSpPr>
        <p:spPr>
          <a:xfrm>
            <a:off x="381000" y="38100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a:solidFill>
                  <a:srgbClr val="BF311A"/>
                </a:solidFill>
              </a:rPr>
              <a:t>Final Thoughts</a:t>
            </a:r>
            <a:endParaRPr lang="en-US" sz="4000" b="1" dirty="0">
              <a:solidFill>
                <a:srgbClr val="BF311A"/>
              </a:solidFill>
            </a:endParaRPr>
          </a:p>
        </p:txBody>
      </p:sp>
      <p:sp>
        <p:nvSpPr>
          <p:cNvPr id="9" name="Rectangle 3"/>
          <p:cNvSpPr txBox="1">
            <a:spLocks noChangeArrowheads="1"/>
          </p:cNvSpPr>
          <p:nvPr/>
        </p:nvSpPr>
        <p:spPr>
          <a:xfrm>
            <a:off x="457200" y="1371601"/>
            <a:ext cx="8229600" cy="434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On behalf of the External Review team, we extend:</a:t>
            </a:r>
          </a:p>
          <a:p>
            <a:pPr lvl="1"/>
            <a:r>
              <a:rPr lang="en-US" dirty="0"/>
              <a:t>Our appreciation for </a:t>
            </a:r>
            <a:r>
              <a:rPr lang="en-US" b="1" i="1" dirty="0"/>
              <a:t>your hospitality, support, and professionalism</a:t>
            </a:r>
            <a:r>
              <a:rPr lang="en-US" dirty="0"/>
              <a:t>;</a:t>
            </a:r>
          </a:p>
          <a:p>
            <a:pPr lvl="1"/>
            <a:r>
              <a:rPr lang="en-US" dirty="0"/>
              <a:t>Respects and acknowledges your </a:t>
            </a:r>
            <a:r>
              <a:rPr lang="en-US" b="1" i="1" dirty="0"/>
              <a:t>efforts to improve the quality of your school.</a:t>
            </a:r>
            <a:endParaRPr lang="en-US" dirty="0"/>
          </a:p>
          <a:p>
            <a:pPr lvl="1"/>
            <a:r>
              <a:rPr lang="en-US" dirty="0"/>
              <a:t>Congratulations to your school and community on </a:t>
            </a:r>
            <a:r>
              <a:rPr lang="en-US" b="1" i="1" dirty="0"/>
              <a:t>completing the requirements for ICAA School Accreditation.</a:t>
            </a:r>
            <a:endParaRPr lang="en-US" dirty="0"/>
          </a:p>
        </p:txBody>
      </p:sp>
    </p:spTree>
    <p:extLst>
      <p:ext uri="{BB962C8B-B14F-4D97-AF65-F5344CB8AC3E}">
        <p14:creationId xmlns:p14="http://schemas.microsoft.com/office/powerpoint/2010/main" val="327343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38200"/>
            <a:ext cx="9160500" cy="5960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Title 1"/>
          <p:cNvSpPr txBox="1">
            <a:spLocks/>
          </p:cNvSpPr>
          <p:nvPr/>
        </p:nvSpPr>
        <p:spPr>
          <a:xfrm>
            <a:off x="381000" y="30480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800" b="1" dirty="0">
                <a:effectLst>
                  <a:outerShdw blurRad="50800" dist="38100" dir="2700000" algn="tl" rotWithShape="0">
                    <a:prstClr val="black">
                      <a:alpha val="40000"/>
                    </a:prstClr>
                  </a:outerShdw>
                </a:effectLst>
              </a:rPr>
              <a:t>ICAA</a:t>
            </a:r>
            <a:r>
              <a:rPr lang="en-US" sz="4800" dirty="0">
                <a:solidFill>
                  <a:srgbClr val="BF311A"/>
                </a:solidFill>
                <a:effectLst>
                  <a:outerShdw blurRad="50800" dist="38100" dir="2700000" algn="tl" rotWithShape="0">
                    <a:prstClr val="black">
                      <a:alpha val="40000"/>
                    </a:prstClr>
                  </a:outerShdw>
                </a:effectLst>
              </a:rPr>
              <a:t> </a:t>
            </a:r>
          </a:p>
        </p:txBody>
      </p:sp>
      <p:sp>
        <p:nvSpPr>
          <p:cNvPr id="9" name="Content Placeholder 2"/>
          <p:cNvSpPr txBox="1">
            <a:spLocks/>
          </p:cNvSpPr>
          <p:nvPr/>
        </p:nvSpPr>
        <p:spPr>
          <a:xfrm>
            <a:off x="457200" y="1066799"/>
            <a:ext cx="8097982" cy="4876801"/>
          </a:xfrm>
          <a:prstGeom prst="rect">
            <a:avLst/>
          </a:prstGeom>
        </p:spPr>
        <p:txBody>
          <a:bodyPr/>
          <a:lstStyle/>
          <a:p>
            <a:pPr marL="342900" indent="-342900" eaLnBrk="0" hangingPunct="0">
              <a:spcBef>
                <a:spcPct val="20000"/>
              </a:spcBef>
              <a:buFont typeface="Arial" charset="0"/>
              <a:buNone/>
              <a:defRPr/>
            </a:pPr>
            <a:r>
              <a:rPr lang="en-US" sz="4000" kern="0" dirty="0">
                <a:latin typeface="Candara" pitchFamily="34" charset="0"/>
              </a:rPr>
              <a:t>	</a:t>
            </a:r>
            <a:r>
              <a:rPr lang="en-US" sz="3200" kern="0" dirty="0">
                <a:cs typeface="Calibri" pitchFamily="34" charset="0"/>
              </a:rPr>
              <a:t>The International Christian Accrediting Association (ICAA) is dedicated to advancing the cause of Christian education through an accreditation process that effects quality education and continuous improvement in a school within the context of its Christian distinctive and establishes a reliable witness of the quality of Christian school education to the glory of God.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6" name="TextBox 5"/>
          <p:cNvSpPr txBox="1"/>
          <p:nvPr/>
        </p:nvSpPr>
        <p:spPr>
          <a:xfrm>
            <a:off x="685800" y="1809086"/>
            <a:ext cx="7543799" cy="3416320"/>
          </a:xfrm>
          <a:prstGeom prst="rect">
            <a:avLst/>
          </a:prstGeom>
          <a:noFill/>
        </p:spPr>
        <p:txBody>
          <a:bodyPr wrap="square" rtlCol="0">
            <a:spAutoFit/>
          </a:bodyPr>
          <a:lstStyle/>
          <a:p>
            <a:r>
              <a:rPr lang="en-US" sz="3600" i="1" dirty="0"/>
              <a:t>Being confident of this, that he who began a good work in you will carry it on to completion until the day of Christ Jesus.</a:t>
            </a:r>
          </a:p>
          <a:p>
            <a:endParaRPr lang="en-US" sz="3600" i="1" dirty="0"/>
          </a:p>
          <a:p>
            <a:pPr algn="r"/>
            <a:r>
              <a:rPr lang="en-US" sz="3600" i="1" dirty="0"/>
              <a:t>Philippians 1:6 (NIV)</a:t>
            </a:r>
          </a:p>
        </p:txBody>
      </p:sp>
    </p:spTree>
    <p:extLst>
      <p:ext uri="{BB962C8B-B14F-4D97-AF65-F5344CB8AC3E}">
        <p14:creationId xmlns:p14="http://schemas.microsoft.com/office/powerpoint/2010/main" val="257038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5684045"/>
            <a:ext cx="9160500" cy="1250155"/>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9" name="Title 8"/>
          <p:cNvSpPr>
            <a:spLocks noGrp="1"/>
          </p:cNvSpPr>
          <p:nvPr>
            <p:ph type="title"/>
          </p:nvPr>
        </p:nvSpPr>
        <p:spPr/>
        <p:txBody>
          <a:bodyPr>
            <a:normAutofit/>
          </a:bodyPr>
          <a:lstStyle/>
          <a:p>
            <a:pPr algn="l"/>
            <a:r>
              <a:rPr lang="en-US" sz="4000" dirty="0"/>
              <a:t>ICAA Accreditation – Biblical Process</a:t>
            </a:r>
          </a:p>
        </p:txBody>
      </p:sp>
      <p:sp>
        <p:nvSpPr>
          <p:cNvPr id="11" name="Content Placeholder 10"/>
          <p:cNvSpPr>
            <a:spLocks noGrp="1"/>
          </p:cNvSpPr>
          <p:nvPr>
            <p:ph idx="1"/>
          </p:nvPr>
        </p:nvSpPr>
        <p:spPr/>
        <p:txBody>
          <a:bodyPr/>
          <a:lstStyle/>
          <a:p>
            <a:r>
              <a:rPr lang="en-US" dirty="0"/>
              <a:t>Acts 2:22 – </a:t>
            </a:r>
            <a:r>
              <a:rPr lang="en-US" i="1" dirty="0"/>
              <a:t>“…Jesus of Nazareth was a man </a:t>
            </a:r>
            <a:r>
              <a:rPr lang="en-US" b="1" i="1" dirty="0"/>
              <a:t>accredited</a:t>
            </a:r>
            <a:r>
              <a:rPr lang="en-US" i="1" dirty="0"/>
              <a:t> by God to you by miracles, wonders and signs…” </a:t>
            </a:r>
            <a:r>
              <a:rPr lang="en-US" dirty="0"/>
              <a:t>(NIV)</a:t>
            </a:r>
          </a:p>
          <a:p>
            <a:r>
              <a:rPr lang="en-US" dirty="0"/>
              <a:t>Principle of external witnesses</a:t>
            </a:r>
          </a:p>
          <a:p>
            <a:r>
              <a:rPr lang="en-US" dirty="0"/>
              <a:t>Provides credible witness to a Christian school’s quality, performance, and integrity</a:t>
            </a:r>
          </a:p>
        </p:txBody>
      </p:sp>
    </p:spTree>
    <p:extLst>
      <p:ext uri="{BB962C8B-B14F-4D97-AF65-F5344CB8AC3E}">
        <p14:creationId xmlns:p14="http://schemas.microsoft.com/office/powerpoint/2010/main" val="104098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096000"/>
            <a:ext cx="9160500" cy="8382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9" name="Title 8"/>
          <p:cNvSpPr>
            <a:spLocks noGrp="1"/>
          </p:cNvSpPr>
          <p:nvPr>
            <p:ph type="title"/>
          </p:nvPr>
        </p:nvSpPr>
        <p:spPr>
          <a:xfrm>
            <a:off x="457200" y="274638"/>
            <a:ext cx="8229600" cy="2471868"/>
          </a:xfrm>
        </p:spPr>
        <p:txBody>
          <a:bodyPr>
            <a:normAutofit fontScale="90000"/>
          </a:bodyPr>
          <a:lstStyle/>
          <a:p>
            <a:pPr algn="l"/>
            <a:r>
              <a:rPr lang="en-US" dirty="0"/>
              <a:t>ICAA Accreditation</a:t>
            </a:r>
            <a:br>
              <a:rPr lang="en-US" sz="4000" dirty="0"/>
            </a:br>
            <a:br>
              <a:rPr lang="en-US" sz="4000" dirty="0"/>
            </a:br>
            <a:r>
              <a:rPr lang="en-US" sz="3600" dirty="0"/>
              <a:t>An international protocol for institutions committed to systemic, systematic, and sustainable improvement</a:t>
            </a:r>
          </a:p>
        </p:txBody>
      </p:sp>
      <p:sp>
        <p:nvSpPr>
          <p:cNvPr id="11" name="Content Placeholder 10"/>
          <p:cNvSpPr>
            <a:spLocks noGrp="1"/>
          </p:cNvSpPr>
          <p:nvPr>
            <p:ph idx="1"/>
          </p:nvPr>
        </p:nvSpPr>
        <p:spPr>
          <a:xfrm>
            <a:off x="528918" y="3051391"/>
            <a:ext cx="8229600" cy="2740968"/>
          </a:xfrm>
        </p:spPr>
        <p:txBody>
          <a:bodyPr/>
          <a:lstStyle/>
          <a:p>
            <a:r>
              <a:rPr lang="en-US" dirty="0"/>
              <a:t>Builds capacity of the school to increase and sustain student learning and spiritual  formation</a:t>
            </a:r>
          </a:p>
          <a:p>
            <a:r>
              <a:rPr lang="en-US" dirty="0"/>
              <a:t>Stimulates and improves effectiveness and efficiency throughout the institution</a:t>
            </a:r>
          </a:p>
        </p:txBody>
      </p:sp>
    </p:spTree>
    <p:extLst>
      <p:ext uri="{BB962C8B-B14F-4D97-AF65-F5344CB8AC3E}">
        <p14:creationId xmlns:p14="http://schemas.microsoft.com/office/powerpoint/2010/main" val="40955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430962"/>
            <a:ext cx="9160500" cy="503237"/>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153400" y="228600"/>
            <a:ext cx="694805" cy="1295400"/>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Key Elements for Accreditation</a:t>
            </a:r>
          </a:p>
        </p:txBody>
      </p:sp>
      <p:sp>
        <p:nvSpPr>
          <p:cNvPr id="9" name="Content Placeholder 4"/>
          <p:cNvSpPr txBox="1">
            <a:spLocks/>
          </p:cNvSpPr>
          <p:nvPr/>
        </p:nvSpPr>
        <p:spPr>
          <a:xfrm>
            <a:off x="513387" y="1066800"/>
            <a:ext cx="8229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Based on Foundational Educational </a:t>
            </a:r>
          </a:p>
          <a:p>
            <a:pPr marL="0" indent="0">
              <a:buNone/>
            </a:pPr>
            <a:r>
              <a:rPr lang="en-US" dirty="0"/>
              <a:t>	Domains and Related Standards</a:t>
            </a:r>
          </a:p>
          <a:p>
            <a:r>
              <a:rPr lang="en-US" dirty="0"/>
              <a:t>Internal Review </a:t>
            </a:r>
          </a:p>
          <a:p>
            <a:pPr lvl="1"/>
            <a:r>
              <a:rPr lang="en-US" dirty="0"/>
              <a:t>Student Performance Results</a:t>
            </a:r>
          </a:p>
          <a:p>
            <a:pPr lvl="1"/>
            <a:r>
              <a:rPr lang="en-US" dirty="0"/>
              <a:t>Stakeholder Perceptions</a:t>
            </a:r>
          </a:p>
          <a:p>
            <a:pPr lvl="2"/>
            <a:r>
              <a:rPr lang="en-US" dirty="0"/>
              <a:t>Students, Parents, Teachers</a:t>
            </a:r>
          </a:p>
          <a:p>
            <a:pPr lvl="1"/>
            <a:r>
              <a:rPr lang="en-US" dirty="0"/>
              <a:t>Organizational Effectiveness Data</a:t>
            </a:r>
          </a:p>
          <a:p>
            <a:pPr lvl="1"/>
            <a:r>
              <a:rPr lang="en-US" dirty="0"/>
              <a:t>Self-Assessment</a:t>
            </a:r>
          </a:p>
          <a:p>
            <a:pPr lvl="1"/>
            <a:r>
              <a:rPr lang="en-US" dirty="0"/>
              <a:t>School Improvement Planning</a:t>
            </a:r>
          </a:p>
          <a:p>
            <a:r>
              <a:rPr lang="en-US" dirty="0"/>
              <a:t>Evaluation by an External Review Team</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2405956"/>
            <a:ext cx="2590800" cy="1708844"/>
          </a:xfrm>
          <a:prstGeom prst="rect">
            <a:avLst/>
          </a:prstGeom>
        </p:spPr>
      </p:pic>
    </p:spTree>
    <p:extLst>
      <p:ext uri="{BB962C8B-B14F-4D97-AF65-F5344CB8AC3E}">
        <p14:creationId xmlns:p14="http://schemas.microsoft.com/office/powerpoint/2010/main" val="10084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External Review</a:t>
            </a:r>
          </a:p>
        </p:txBody>
      </p:sp>
      <p:sp>
        <p:nvSpPr>
          <p:cNvPr id="10" name="Rectangle 3"/>
          <p:cNvSpPr txBox="1">
            <a:spLocks/>
          </p:cNvSpPr>
          <p:nvPr/>
        </p:nvSpPr>
        <p:spPr>
          <a:xfrm>
            <a:off x="419100" y="1118489"/>
            <a:ext cx="8305800" cy="5175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 diagnostic process to stimulate and guide continuous improvement with a focus on: </a:t>
            </a:r>
          </a:p>
          <a:p>
            <a:pPr lvl="1"/>
            <a:r>
              <a:rPr lang="en-US" sz="2400" dirty="0"/>
              <a:t>Integration of faith and learning</a:t>
            </a:r>
          </a:p>
          <a:p>
            <a:pPr lvl="1"/>
            <a:r>
              <a:rPr lang="en-US" sz="2400" dirty="0"/>
              <a:t>Impact of teaching and learning</a:t>
            </a:r>
          </a:p>
          <a:p>
            <a:pPr lvl="1"/>
            <a:r>
              <a:rPr lang="en-US" sz="2400" dirty="0"/>
              <a:t>Capacity of leadership</a:t>
            </a:r>
          </a:p>
          <a:p>
            <a:pPr lvl="1"/>
            <a:r>
              <a:rPr lang="en-US" sz="2400" dirty="0"/>
              <a:t>Use of resources</a:t>
            </a:r>
          </a:p>
          <a:p>
            <a:r>
              <a:rPr lang="en-US" dirty="0"/>
              <a:t>The External Review Team</a:t>
            </a:r>
          </a:p>
          <a:p>
            <a:pPr lvl="1"/>
            <a:r>
              <a:rPr lang="en-US" sz="2400" dirty="0"/>
              <a:t>Is comprised of professional peers with diverse experience and rich contextual perspective</a:t>
            </a:r>
          </a:p>
          <a:p>
            <a:pPr lvl="1"/>
            <a:r>
              <a:rPr lang="en-US" sz="2400" dirty="0"/>
              <a:t>Assesses and evaluates the institution’s effectiveness in meeting the requirements of accreditation</a:t>
            </a:r>
          </a:p>
        </p:txBody>
      </p:sp>
    </p:spTree>
    <p:extLst>
      <p:ext uri="{BB962C8B-B14F-4D97-AF65-F5344CB8AC3E}">
        <p14:creationId xmlns:p14="http://schemas.microsoft.com/office/powerpoint/2010/main" val="92073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Cultural Context Domain</a:t>
            </a:r>
          </a:p>
        </p:txBody>
      </p:sp>
      <p:sp>
        <p:nvSpPr>
          <p:cNvPr id="10" name="Rectangle 3"/>
          <p:cNvSpPr txBox="1">
            <a:spLocks/>
          </p:cNvSpPr>
          <p:nvPr/>
        </p:nvSpPr>
        <p:spPr>
          <a:xfrm>
            <a:off x="452718" y="1523343"/>
            <a:ext cx="8305800" cy="44272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t>The External Review Team examined:</a:t>
            </a:r>
          </a:p>
          <a:p>
            <a:r>
              <a:rPr lang="en-US" sz="2800" dirty="0"/>
              <a:t>Foundational documents related to school’s Christian identity and culture</a:t>
            </a:r>
          </a:p>
          <a:p>
            <a:r>
              <a:rPr lang="en-US" sz="2800" dirty="0"/>
              <a:t>School goals for student spiritual formation</a:t>
            </a:r>
          </a:p>
          <a:p>
            <a:r>
              <a:rPr lang="en-US" sz="2800" dirty="0"/>
              <a:t>Faith commitment and continuing spiritual growth of leadership, faculty, and staff</a:t>
            </a:r>
          </a:p>
          <a:p>
            <a:r>
              <a:rPr lang="en-US" sz="2800" dirty="0"/>
              <a:t>Quality and efficacy of integration of faith and learning in school programs, processes, practices, and teaching/learning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9115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Leadership Capacity Domain</a:t>
            </a:r>
          </a:p>
        </p:txBody>
      </p:sp>
      <p:sp>
        <p:nvSpPr>
          <p:cNvPr id="10" name="Rectangle 3"/>
          <p:cNvSpPr txBox="1">
            <a:spLocks/>
          </p:cNvSpPr>
          <p:nvPr/>
        </p:nvSpPr>
        <p:spPr>
          <a:xfrm>
            <a:off x="419100" y="1614687"/>
            <a:ext cx="8305800" cy="36286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t>The External Review Team examined:</a:t>
            </a:r>
          </a:p>
          <a:p>
            <a:r>
              <a:rPr lang="en-US" sz="2800" dirty="0"/>
              <a:t>Institutional purpose and direction</a:t>
            </a:r>
          </a:p>
          <a:p>
            <a:r>
              <a:rPr lang="en-US" sz="2800" dirty="0"/>
              <a:t>Governance, leadership, and organizational effectiveness</a:t>
            </a:r>
          </a:p>
          <a:p>
            <a:r>
              <a:rPr lang="en-US" sz="2800" dirty="0"/>
              <a:t>Stakeholder external</a:t>
            </a:r>
          </a:p>
          <a:p>
            <a:r>
              <a:rPr lang="en-US" sz="2800" dirty="0"/>
              <a:t>Improvement capacity</a:t>
            </a:r>
          </a:p>
          <a:p>
            <a:r>
              <a:rPr lang="en-US" sz="2800" dirty="0"/>
              <a:t>Results</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0513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324600"/>
            <a:ext cx="9160500" cy="609600"/>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8387440" y="228600"/>
            <a:ext cx="460765" cy="859054"/>
          </a:xfrm>
          <a:prstGeom prst="rect">
            <a:avLst/>
          </a:prstGeom>
          <a:noFill/>
          <a:ln w="9525">
            <a:noFill/>
            <a:miter lim="800000"/>
            <a:headEnd/>
            <a:tailEnd/>
          </a:ln>
        </p:spPr>
      </p:pic>
      <p:sp>
        <p:nvSpPr>
          <p:cNvPr id="7" name="Rectangle 6"/>
          <p:cNvSpPr/>
          <p:nvPr/>
        </p:nvSpPr>
        <p:spPr>
          <a:xfrm>
            <a:off x="609600" y="1981200"/>
            <a:ext cx="8153400" cy="461665"/>
          </a:xfrm>
          <a:prstGeom prst="rect">
            <a:avLst/>
          </a:prstGeom>
        </p:spPr>
        <p:txBody>
          <a:bodyPr wrap="square">
            <a:spAutoFit/>
          </a:bodyPr>
          <a:lstStyle/>
          <a:p>
            <a:pPr>
              <a:defRPr/>
            </a:pPr>
            <a:r>
              <a:rPr lang="en-US" sz="2400" dirty="0"/>
              <a:t>  </a:t>
            </a:r>
          </a:p>
        </p:txBody>
      </p:sp>
      <p:sp>
        <p:nvSpPr>
          <p:cNvPr id="8" name="Rectangle 2"/>
          <p:cNvSpPr txBox="1">
            <a:spLocks/>
          </p:cNvSpPr>
          <p:nvPr/>
        </p:nvSpPr>
        <p:spPr>
          <a:xfrm>
            <a:off x="609600" y="141490"/>
            <a:ext cx="7587340" cy="977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Learning Capacity Domain</a:t>
            </a:r>
          </a:p>
        </p:txBody>
      </p:sp>
      <p:sp>
        <p:nvSpPr>
          <p:cNvPr id="10" name="Rectangle 3"/>
          <p:cNvSpPr txBox="1">
            <a:spLocks/>
          </p:cNvSpPr>
          <p:nvPr/>
        </p:nvSpPr>
        <p:spPr>
          <a:xfrm>
            <a:off x="457200" y="1359345"/>
            <a:ext cx="8305800" cy="413931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t>The External Review Team examined:</a:t>
            </a:r>
          </a:p>
          <a:p>
            <a:r>
              <a:rPr lang="en-US" sz="2800" dirty="0"/>
              <a:t>Student performance results</a:t>
            </a:r>
          </a:p>
          <a:p>
            <a:r>
              <a:rPr lang="en-US" sz="2800" dirty="0"/>
              <a:t>Instructional quality</a:t>
            </a:r>
          </a:p>
          <a:p>
            <a:r>
              <a:rPr lang="en-US" sz="2800" dirty="0"/>
              <a:t>Learner and family engagement</a:t>
            </a:r>
          </a:p>
          <a:p>
            <a:r>
              <a:rPr lang="en-US" sz="2800" dirty="0"/>
              <a:t>Support services for student learning</a:t>
            </a:r>
          </a:p>
          <a:p>
            <a:r>
              <a:rPr lang="en-US" sz="2800" dirty="0"/>
              <a:t>Curriculum quality and efficacy</a:t>
            </a:r>
          </a:p>
          <a:p>
            <a:r>
              <a:rPr lang="en-US" sz="2800" dirty="0"/>
              <a:t>College and career readiness data</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9134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CAA_Interpreting_Student_Performance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hoo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ICAA_Interpreting_Student_Performance_Presentation.potx</Template>
  <TotalTime>834</TotalTime>
  <Words>1968</Words>
  <Application>Microsoft Macintosh PowerPoint</Application>
  <PresentationFormat>On-screen Show (4:3)</PresentationFormat>
  <Paragraphs>257</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Arial Rounded MT Bold</vt:lpstr>
      <vt:lpstr>Calibri</vt:lpstr>
      <vt:lpstr>Candara</vt:lpstr>
      <vt:lpstr>Goudy Old Style</vt:lpstr>
      <vt:lpstr>Wingdings</vt:lpstr>
      <vt:lpstr>ICAA_Interpreting_Student_Performance_Presentation</vt:lpstr>
      <vt:lpstr>School Template</vt:lpstr>
      <vt:lpstr>PowerPoint Presentation</vt:lpstr>
      <vt:lpstr>PowerPoint Presentation</vt:lpstr>
      <vt:lpstr>ICAA Accreditation – Biblical Process</vt:lpstr>
      <vt:lpstr>ICAA Accreditation  An international protocol for institutions committed to systemic, systematic, and sustainable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Average Performance Ratings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Oral Roberts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Moles</dc:creator>
  <cp:lastModifiedBy>Donald Peal</cp:lastModifiedBy>
  <cp:revision>71</cp:revision>
  <cp:lastPrinted>2013-01-25T16:21:13Z</cp:lastPrinted>
  <dcterms:created xsi:type="dcterms:W3CDTF">2012-03-28T12:09:57Z</dcterms:created>
  <dcterms:modified xsi:type="dcterms:W3CDTF">2022-08-03T20:10:11Z</dcterms:modified>
</cp:coreProperties>
</file>